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76" r:id="rId3"/>
    <p:sldId id="257" r:id="rId4"/>
    <p:sldId id="258" r:id="rId5"/>
    <p:sldId id="259" r:id="rId6"/>
    <p:sldId id="260" r:id="rId7"/>
    <p:sldId id="261" r:id="rId8"/>
    <p:sldId id="277" r:id="rId9"/>
    <p:sldId id="262" r:id="rId10"/>
    <p:sldId id="263" r:id="rId11"/>
    <p:sldId id="264" r:id="rId12"/>
    <p:sldId id="278" r:id="rId13"/>
    <p:sldId id="279" r:id="rId14"/>
    <p:sldId id="265" r:id="rId15"/>
    <p:sldId id="266" r:id="rId16"/>
    <p:sldId id="267" r:id="rId17"/>
    <p:sldId id="268" r:id="rId18"/>
    <p:sldId id="269" r:id="rId19"/>
    <p:sldId id="270" r:id="rId20"/>
    <p:sldId id="271"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0D80438-8813-4A8C-9FC3-EE02EE4ED80F}">
          <p14:sldIdLst>
            <p14:sldId id="256"/>
            <p14:sldId id="276"/>
            <p14:sldId id="257"/>
            <p14:sldId id="258"/>
            <p14:sldId id="259"/>
            <p14:sldId id="260"/>
            <p14:sldId id="261"/>
            <p14:sldId id="277"/>
            <p14:sldId id="262"/>
            <p14:sldId id="263"/>
            <p14:sldId id="264"/>
            <p14:sldId id="278"/>
            <p14:sldId id="279"/>
            <p14:sldId id="265"/>
            <p14:sldId id="266"/>
            <p14:sldId id="267"/>
            <p14:sldId id="268"/>
            <p14:sldId id="269"/>
            <p14:sldId id="270"/>
            <p14:sldId id="271"/>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6146" autoAdjust="0"/>
  </p:normalViewPr>
  <p:slideViewPr>
    <p:cSldViewPr>
      <p:cViewPr varScale="1">
        <p:scale>
          <a:sx n="63" d="100"/>
          <a:sy n="63" d="100"/>
        </p:scale>
        <p:origin x="-159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617444-D7A8-4C70-9FD8-942835D9582E}" type="datetimeFigureOut">
              <a:rPr lang="en-US" smtClean="0"/>
              <a:t>3/18/2013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02B76E-FE64-4258-B059-C900AE88CBC0}" type="slidenum">
              <a:rPr lang="en-US" smtClean="0"/>
              <a:t>‹#›</a:t>
            </a:fld>
            <a:endParaRPr lang="en-US" dirty="0"/>
          </a:p>
        </p:txBody>
      </p:sp>
    </p:spTree>
    <p:extLst>
      <p:ext uri="{BB962C8B-B14F-4D97-AF65-F5344CB8AC3E}">
        <p14:creationId xmlns:p14="http://schemas.microsoft.com/office/powerpoint/2010/main" val="231499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Eminem’s given name</a:t>
            </a:r>
            <a:r>
              <a:rPr lang="en-US" baseline="0" dirty="0" smtClean="0"/>
              <a:t> Marshal Mathers III after his father Marshal Mathers Jr.</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a:t>
            </a:fld>
            <a:endParaRPr lang="en-US" dirty="0"/>
          </a:p>
        </p:txBody>
      </p:sp>
    </p:spTree>
    <p:extLst>
      <p:ext uri="{BB962C8B-B14F-4D97-AF65-F5344CB8AC3E}">
        <p14:creationId xmlns:p14="http://schemas.microsoft.com/office/powerpoint/2010/main" val="271950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 section</a:t>
            </a:r>
            <a:r>
              <a:rPr lang="en-US" baseline="0" dirty="0" smtClean="0"/>
              <a:t> is about three songs selected by myself as well as the listening guide. </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10</a:t>
            </a:fld>
            <a:endParaRPr lang="en-US" dirty="0"/>
          </a:p>
        </p:txBody>
      </p:sp>
    </p:spTree>
    <p:extLst>
      <p:ext uri="{BB962C8B-B14F-4D97-AF65-F5344CB8AC3E}">
        <p14:creationId xmlns:p14="http://schemas.microsoft.com/office/powerpoint/2010/main" val="37803256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a:t>
            </a:r>
            <a:r>
              <a:rPr lang="en-US" sz="1200" kern="1200" dirty="0" smtClean="0">
                <a:solidFill>
                  <a:schemeClr val="tx1"/>
                </a:solidFill>
                <a:effectLst/>
                <a:latin typeface="+mn-lt"/>
                <a:ea typeface="+mn-ea"/>
                <a:cs typeface="+mn-cs"/>
              </a:rPr>
              <a:t>song trades versus of Marshal Mathers speaking as a fan by the name of Stan who writes as Eminem’s biggest fan, then Eminem writes Stan back. This song is controversial because at the end of the song Stan records a tape while kidnapping his pregnant wife and putting her in the truck and driving drunk over a bridge to both of their death, his last words being “how am I going to send this s*** out.”  Eminem then sends a letter back to Stan, while writing the letter back to Stan he recalls a man in the news that drove his pregnant wife off a bridge then realizing it was Stan.  In the music video it shows Eminem writing the letter back to Stan by a window, when he realizes the man in the news is Stan lightning strikes and you see Stan’s reflection looking at him through the window as a ghost.</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11</a:t>
            </a:fld>
            <a:endParaRPr lang="en-US" dirty="0"/>
          </a:p>
        </p:txBody>
      </p:sp>
    </p:spTree>
    <p:extLst>
      <p:ext uri="{BB962C8B-B14F-4D97-AF65-F5344CB8AC3E}">
        <p14:creationId xmlns:p14="http://schemas.microsoft.com/office/powerpoint/2010/main" val="8579143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a:t>
            </a:r>
            <a:r>
              <a:rPr lang="en-US" baseline="0" dirty="0" smtClean="0"/>
              <a:t> </a:t>
            </a:r>
            <a:r>
              <a:rPr lang="en-US" baseline="0" dirty="0" smtClean="0"/>
              <a:t>out Melody and how it is measured.  Also point out the tone change right before the second verse begins.</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12</a:t>
            </a:fld>
            <a:endParaRPr lang="en-US" dirty="0"/>
          </a:p>
        </p:txBody>
      </p:sp>
    </p:spTree>
    <p:extLst>
      <p:ext uri="{BB962C8B-B14F-4D97-AF65-F5344CB8AC3E}">
        <p14:creationId xmlns:p14="http://schemas.microsoft.com/office/powerpoint/2010/main" val="4011402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Point </a:t>
            </a:r>
            <a:r>
              <a:rPr lang="en-US" baseline="0" dirty="0" smtClean="0"/>
              <a:t>out the hook of the song being introduced, as well as the third verse starting with a lower pitch.</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13</a:t>
            </a:fld>
            <a:endParaRPr lang="en-US" dirty="0"/>
          </a:p>
        </p:txBody>
      </p:sp>
    </p:spTree>
    <p:extLst>
      <p:ext uri="{BB962C8B-B14F-4D97-AF65-F5344CB8AC3E}">
        <p14:creationId xmlns:p14="http://schemas.microsoft.com/office/powerpoint/2010/main" val="1214228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first verse is Eminem answering his music critics explaining his troubled past. The second verse is to his father who deserted him while he was young and how he wouldn’t do that to his daughter. And the final verse was aimed towards his no Ex-wife who was caught kissing a club bouncer getting him in trouble because Marshal retaliated. </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14</a:t>
            </a:fld>
            <a:endParaRPr lang="en-US" dirty="0"/>
          </a:p>
        </p:txBody>
      </p:sp>
    </p:spTree>
    <p:extLst>
      <p:ext uri="{BB962C8B-B14F-4D97-AF65-F5344CB8AC3E}">
        <p14:creationId xmlns:p14="http://schemas.microsoft.com/office/powerpoint/2010/main" val="930320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Point </a:t>
            </a:r>
            <a:r>
              <a:rPr lang="en-US" baseline="0" dirty="0" smtClean="0"/>
              <a:t>out  the percussion making the melody. Also, Violins made the melody more frigid.</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15</a:t>
            </a:fld>
            <a:endParaRPr lang="en-US" dirty="0"/>
          </a:p>
        </p:txBody>
      </p:sp>
    </p:spTree>
    <p:extLst>
      <p:ext uri="{BB962C8B-B14F-4D97-AF65-F5344CB8AC3E}">
        <p14:creationId xmlns:p14="http://schemas.microsoft.com/office/powerpoint/2010/main" val="33630614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Point </a:t>
            </a:r>
            <a:r>
              <a:rPr lang="en-US" baseline="0" dirty="0" smtClean="0"/>
              <a:t>out how the tempo is slowed down to prepare for the chorus.</a:t>
            </a:r>
            <a:endParaRPr lang="en-US" dirty="0" smtClean="0"/>
          </a:p>
          <a:p>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16</a:t>
            </a:fld>
            <a:endParaRPr lang="en-US" dirty="0"/>
          </a:p>
        </p:txBody>
      </p:sp>
    </p:spTree>
    <p:extLst>
      <p:ext uri="{BB962C8B-B14F-4D97-AF65-F5344CB8AC3E}">
        <p14:creationId xmlns:p14="http://schemas.microsoft.com/office/powerpoint/2010/main" val="1577111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Produced </a:t>
            </a:r>
            <a:r>
              <a:rPr lang="en-US" sz="1200" kern="1200" dirty="0" smtClean="0">
                <a:solidFill>
                  <a:schemeClr val="tx1"/>
                </a:solidFill>
                <a:effectLst/>
                <a:latin typeface="+mn-lt"/>
                <a:ea typeface="+mn-ea"/>
                <a:cs typeface="+mn-cs"/>
              </a:rPr>
              <a:t>and written by Eminem and colleague Jeff Bass.  This song was written by Eminem while on set of his movie receiving inspiration as the movie was being filmed. This song describes the plot of the movie 8 mile.</a:t>
            </a:r>
            <a:endParaRPr lang="en-US" baseline="0" dirty="0" smtClean="0"/>
          </a:p>
        </p:txBody>
      </p:sp>
      <p:sp>
        <p:nvSpPr>
          <p:cNvPr id="4" name="Slide Number Placeholder 3"/>
          <p:cNvSpPr>
            <a:spLocks noGrp="1"/>
          </p:cNvSpPr>
          <p:nvPr>
            <p:ph type="sldNum" sz="quarter" idx="10"/>
          </p:nvPr>
        </p:nvSpPr>
        <p:spPr/>
        <p:txBody>
          <a:bodyPr/>
          <a:lstStyle/>
          <a:p>
            <a:fld id="{D602B76E-FE64-4258-B059-C900AE88CBC0}" type="slidenum">
              <a:rPr lang="en-US" smtClean="0"/>
              <a:t>17</a:t>
            </a:fld>
            <a:endParaRPr lang="en-US" dirty="0"/>
          </a:p>
        </p:txBody>
      </p:sp>
    </p:spTree>
    <p:extLst>
      <p:ext uri="{BB962C8B-B14F-4D97-AF65-F5344CB8AC3E}">
        <p14:creationId xmlns:p14="http://schemas.microsoft.com/office/powerpoint/2010/main" val="39952796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Point </a:t>
            </a:r>
            <a:r>
              <a:rPr lang="en-US" baseline="0" dirty="0" smtClean="0"/>
              <a:t>out the snare drum between the melody working with the harmony of the guitar.</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18</a:t>
            </a:fld>
            <a:endParaRPr lang="en-US" dirty="0"/>
          </a:p>
        </p:txBody>
      </p:sp>
    </p:spTree>
    <p:extLst>
      <p:ext uri="{BB962C8B-B14F-4D97-AF65-F5344CB8AC3E}">
        <p14:creationId xmlns:p14="http://schemas.microsoft.com/office/powerpoint/2010/main" val="3018714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Point </a:t>
            </a:r>
            <a:r>
              <a:rPr lang="en-US" baseline="0" dirty="0" smtClean="0"/>
              <a:t>out the tempo of the song slowing down as well as the track skipping the melody.</a:t>
            </a:r>
            <a:endParaRPr lang="en-US" dirty="0" smtClean="0"/>
          </a:p>
          <a:p>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19</a:t>
            </a:fld>
            <a:endParaRPr lang="en-US" dirty="0"/>
          </a:p>
        </p:txBody>
      </p:sp>
    </p:spTree>
    <p:extLst>
      <p:ext uri="{BB962C8B-B14F-4D97-AF65-F5344CB8AC3E}">
        <p14:creationId xmlns:p14="http://schemas.microsoft.com/office/powerpoint/2010/main" val="2065882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section describes the personal background</a:t>
            </a:r>
            <a:r>
              <a:rPr lang="en-US" baseline="0" dirty="0" smtClean="0"/>
              <a:t> of producer Eminem.</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2</a:t>
            </a:fld>
            <a:endParaRPr lang="en-US" dirty="0"/>
          </a:p>
        </p:txBody>
      </p:sp>
    </p:spTree>
    <p:extLst>
      <p:ext uri="{BB962C8B-B14F-4D97-AF65-F5344CB8AC3E}">
        <p14:creationId xmlns:p14="http://schemas.microsoft.com/office/powerpoint/2010/main" val="42252756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what interested me in the producer Eminem and what caught my eye.</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20</a:t>
            </a:fld>
            <a:endParaRPr lang="en-US" dirty="0"/>
          </a:p>
        </p:txBody>
      </p:sp>
    </p:spTree>
    <p:extLst>
      <p:ext uri="{BB962C8B-B14F-4D97-AF65-F5344CB8AC3E}">
        <p14:creationId xmlns:p14="http://schemas.microsoft.com/office/powerpoint/2010/main" val="18598773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Bibliography</a:t>
            </a:r>
            <a:endParaRPr lang="en-US" sz="1200" b="1" dirty="0"/>
          </a:p>
        </p:txBody>
      </p:sp>
      <p:sp>
        <p:nvSpPr>
          <p:cNvPr id="4" name="Slide Number Placeholder 3"/>
          <p:cNvSpPr>
            <a:spLocks noGrp="1"/>
          </p:cNvSpPr>
          <p:nvPr>
            <p:ph type="sldNum" sz="quarter" idx="10"/>
          </p:nvPr>
        </p:nvSpPr>
        <p:spPr/>
        <p:txBody>
          <a:bodyPr/>
          <a:lstStyle/>
          <a:p>
            <a:fld id="{D602B76E-FE64-4258-B059-C900AE88CBC0}" type="slidenum">
              <a:rPr lang="en-US" smtClean="0"/>
              <a:t>21</a:t>
            </a:fld>
            <a:endParaRPr lang="en-US" dirty="0"/>
          </a:p>
        </p:txBody>
      </p:sp>
    </p:spTree>
    <p:extLst>
      <p:ext uri="{BB962C8B-B14F-4D97-AF65-F5344CB8AC3E}">
        <p14:creationId xmlns:p14="http://schemas.microsoft.com/office/powerpoint/2010/main" val="3429435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Eminem is</a:t>
            </a:r>
            <a:r>
              <a:rPr lang="en-US" baseline="0" dirty="0" smtClean="0"/>
              <a:t> </a:t>
            </a:r>
            <a:r>
              <a:rPr lang="en-US" dirty="0" smtClean="0"/>
              <a:t>now 41 years old! Marshal had a tough childhood</a:t>
            </a:r>
            <a:r>
              <a:rPr lang="en-US" baseline="0" dirty="0" smtClean="0"/>
              <a:t> his father ran out on the family, leaving mother Debra who had a very hard time keeping a stable job to take care of the young family. This ment the family would need to move multiple times, ending up in Detroit Michigan.</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3</a:t>
            </a:fld>
            <a:endParaRPr lang="en-US" dirty="0"/>
          </a:p>
        </p:txBody>
      </p:sp>
    </p:spTree>
    <p:extLst>
      <p:ext uri="{BB962C8B-B14F-4D97-AF65-F5344CB8AC3E}">
        <p14:creationId xmlns:p14="http://schemas.microsoft.com/office/powerpoint/2010/main" val="1290421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Eminem has many nicknames Slim</a:t>
            </a:r>
            <a:r>
              <a:rPr lang="en-US" baseline="0" dirty="0" smtClean="0"/>
              <a:t> Shady was created when he was using the restroom and had a writers block and thought of all the words that rhyme with it. Eminem came from his own initials. B-Rabbit was his nickname in the motion picture 8 Mile.</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4</a:t>
            </a:fld>
            <a:endParaRPr lang="en-US" dirty="0"/>
          </a:p>
        </p:txBody>
      </p:sp>
    </p:spTree>
    <p:extLst>
      <p:ext uri="{BB962C8B-B14F-4D97-AF65-F5344CB8AC3E}">
        <p14:creationId xmlns:p14="http://schemas.microsoft.com/office/powerpoint/2010/main" val="2723191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Marshal</a:t>
            </a:r>
            <a:r>
              <a:rPr lang="en-US" baseline="0" dirty="0" smtClean="0"/>
              <a:t> Mathers is named after his deadbeat dad and was raised by Mother Deborah who had a tough time keeping a job.  Eminem married his high school sweetheart and had child named Hailie Jade Scott. (married Kim twice and divorced twice)</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5</a:t>
            </a:fld>
            <a:endParaRPr lang="en-US" dirty="0"/>
          </a:p>
        </p:txBody>
      </p:sp>
    </p:spTree>
    <p:extLst>
      <p:ext uri="{BB962C8B-B14F-4D97-AF65-F5344CB8AC3E}">
        <p14:creationId xmlns:p14="http://schemas.microsoft.com/office/powerpoint/2010/main" val="11690067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Eminem failed</a:t>
            </a:r>
            <a:r>
              <a:rPr lang="en-US" baseline="0" dirty="0" smtClean="0"/>
              <a:t> the 9</a:t>
            </a:r>
            <a:r>
              <a:rPr lang="en-US" baseline="30000" dirty="0" smtClean="0"/>
              <a:t>th</a:t>
            </a:r>
            <a:r>
              <a:rPr lang="en-US" baseline="0" dirty="0" smtClean="0"/>
              <a:t> grade. Finally, dropping out of High School he would work different jobs around Detroit.  Not graduating from High school made it tough for Eminem to fond a good job. For extra money Eminem would participate in rap battles. During the rap battles Andre Young (Dr. Dre) discovered Eminem and signed him to Aftermath/Interscope records.</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6</a:t>
            </a:fld>
            <a:endParaRPr lang="en-US" dirty="0"/>
          </a:p>
        </p:txBody>
      </p:sp>
    </p:spTree>
    <p:extLst>
      <p:ext uri="{BB962C8B-B14F-4D97-AF65-F5344CB8AC3E}">
        <p14:creationId xmlns:p14="http://schemas.microsoft.com/office/powerpoint/2010/main" val="2188449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Eminem has released six solo</a:t>
            </a:r>
            <a:r>
              <a:rPr lang="en-US" baseline="0" dirty="0" smtClean="0"/>
              <a:t> albums, four of which he produced. During his hiatus after Encore due to prescription drug addiction. This is why it took five years between albums. </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7</a:t>
            </a:fld>
            <a:endParaRPr lang="en-US" dirty="0"/>
          </a:p>
        </p:txBody>
      </p:sp>
    </p:spTree>
    <p:extLst>
      <p:ext uri="{BB962C8B-B14F-4D97-AF65-F5344CB8AC3E}">
        <p14:creationId xmlns:p14="http://schemas.microsoft.com/office/powerpoint/2010/main" val="3326304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Eminem has helped produce these</a:t>
            </a:r>
            <a:r>
              <a:rPr lang="en-US" baseline="0" dirty="0" smtClean="0"/>
              <a:t> famous Rap artists.</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8</a:t>
            </a:fld>
            <a:endParaRPr lang="en-US" dirty="0"/>
          </a:p>
        </p:txBody>
      </p:sp>
    </p:spTree>
    <p:extLst>
      <p:ext uri="{BB962C8B-B14F-4D97-AF65-F5344CB8AC3E}">
        <p14:creationId xmlns:p14="http://schemas.microsoft.com/office/powerpoint/2010/main" val="16732196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Dr. Dre discovered Eminem. D12 is Eminem’s group he produces as well as raps in.  Obie Trice &amp;  Cent is a rap artist that were discovered by Eminem and both rap under Eminem’s record label “Shady Records.”</a:t>
            </a:r>
            <a:endParaRPr lang="en-US" dirty="0"/>
          </a:p>
        </p:txBody>
      </p:sp>
      <p:sp>
        <p:nvSpPr>
          <p:cNvPr id="4" name="Slide Number Placeholder 3"/>
          <p:cNvSpPr>
            <a:spLocks noGrp="1"/>
          </p:cNvSpPr>
          <p:nvPr>
            <p:ph type="sldNum" sz="quarter" idx="10"/>
          </p:nvPr>
        </p:nvSpPr>
        <p:spPr/>
        <p:txBody>
          <a:bodyPr/>
          <a:lstStyle/>
          <a:p>
            <a:fld id="{D602B76E-FE64-4258-B059-C900AE88CBC0}" type="slidenum">
              <a:rPr lang="en-US" smtClean="0"/>
              <a:t>9</a:t>
            </a:fld>
            <a:endParaRPr lang="en-US" dirty="0"/>
          </a:p>
        </p:txBody>
      </p:sp>
    </p:spTree>
    <p:extLst>
      <p:ext uri="{BB962C8B-B14F-4D97-AF65-F5344CB8AC3E}">
        <p14:creationId xmlns:p14="http://schemas.microsoft.com/office/powerpoint/2010/main" val="1580100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C90B3784-48B5-441D-9936-954D1FF056BD}" type="datetimeFigureOut">
              <a:rPr lang="en-US" smtClean="0"/>
              <a:t>3/18/2013</a:t>
            </a:fld>
            <a:endParaRPr lang="en-US" dirty="0"/>
          </a:p>
        </p:txBody>
      </p:sp>
      <p:sp>
        <p:nvSpPr>
          <p:cNvPr id="23" name="Slide Number Placeholder 22"/>
          <p:cNvSpPr>
            <a:spLocks noGrp="1"/>
          </p:cNvSpPr>
          <p:nvPr>
            <p:ph type="sldNum" sz="quarter" idx="11"/>
          </p:nvPr>
        </p:nvSpPr>
        <p:spPr/>
        <p:txBody>
          <a:bodyPr/>
          <a:lstStyle/>
          <a:p>
            <a:fld id="{92823153-4F49-48F4-9A3F-03B7DCDB4C21}" type="slidenum">
              <a:rPr lang="en-US" smtClean="0"/>
              <a:t>‹#›</a:t>
            </a:fld>
            <a:endParaRPr lang="en-US" dirty="0"/>
          </a:p>
        </p:txBody>
      </p:sp>
      <p:sp>
        <p:nvSpPr>
          <p:cNvPr id="24" name="Footer Placeholder 23"/>
          <p:cNvSpPr>
            <a:spLocks noGrp="1"/>
          </p:cNvSpPr>
          <p:nvPr>
            <p:ph type="ftr" sz="quarter" idx="12"/>
          </p:nvPr>
        </p:nvSpPr>
        <p:spPr/>
        <p:txBody>
          <a:bodyPr/>
          <a:lstStyle/>
          <a:p>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B3784-48B5-441D-9936-954D1FF056BD}" type="datetimeFigureOut">
              <a:rPr lang="en-US" smtClean="0"/>
              <a:t>3/18/2013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23153-4F49-48F4-9A3F-03B7DCDB4C2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0B3784-48B5-441D-9936-954D1FF056BD}" type="datetimeFigureOut">
              <a:rPr lang="en-US" smtClean="0"/>
              <a:t>3/18/2013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2823153-4F49-48F4-9A3F-03B7DCDB4C2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C90B3784-48B5-441D-9936-954D1FF056BD}" type="datetimeFigureOut">
              <a:rPr lang="en-US" smtClean="0"/>
              <a:t>3/18/2013</a:t>
            </a:fld>
            <a:endParaRPr lang="en-US" dirty="0"/>
          </a:p>
        </p:txBody>
      </p:sp>
      <p:sp>
        <p:nvSpPr>
          <p:cNvPr id="19" name="Slide Number Placeholder 18"/>
          <p:cNvSpPr>
            <a:spLocks noGrp="1"/>
          </p:cNvSpPr>
          <p:nvPr>
            <p:ph type="sldNum" sz="quarter" idx="15"/>
          </p:nvPr>
        </p:nvSpPr>
        <p:spPr/>
        <p:txBody>
          <a:bodyPr/>
          <a:lstStyle/>
          <a:p>
            <a:fld id="{92823153-4F49-48F4-9A3F-03B7DCDB4C21}" type="slidenum">
              <a:rPr lang="en-US" smtClean="0"/>
              <a:t>‹#›</a:t>
            </a:fld>
            <a:endParaRPr lang="en-US" dirty="0"/>
          </a:p>
        </p:txBody>
      </p:sp>
      <p:sp>
        <p:nvSpPr>
          <p:cNvPr id="21" name="Footer Placeholder 20"/>
          <p:cNvSpPr>
            <a:spLocks noGrp="1"/>
          </p:cNvSpPr>
          <p:nvPr>
            <p:ph type="ftr" sz="quarter" idx="16"/>
          </p:nvPr>
        </p:nvSpPr>
        <p:spPr/>
        <p:txBody>
          <a:bodyPr/>
          <a:lstStyle/>
          <a:p>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C90B3784-48B5-441D-9936-954D1FF056BD}" type="datetimeFigureOut">
              <a:rPr lang="en-US" smtClean="0"/>
              <a:t>3/18/2013</a:t>
            </a:fld>
            <a:endParaRPr lang="en-US" dirty="0"/>
          </a:p>
        </p:txBody>
      </p:sp>
      <p:sp>
        <p:nvSpPr>
          <p:cNvPr id="20" name="Slide Number Placeholder 19"/>
          <p:cNvSpPr>
            <a:spLocks noGrp="1"/>
          </p:cNvSpPr>
          <p:nvPr>
            <p:ph type="sldNum" sz="quarter" idx="11"/>
          </p:nvPr>
        </p:nvSpPr>
        <p:spPr/>
        <p:txBody>
          <a:bodyPr/>
          <a:lstStyle/>
          <a:p>
            <a:fld id="{92823153-4F49-48F4-9A3F-03B7DCDB4C21}" type="slidenum">
              <a:rPr lang="en-US" smtClean="0"/>
              <a:t>‹#›</a:t>
            </a:fld>
            <a:endParaRPr lang="en-US" dirty="0"/>
          </a:p>
        </p:txBody>
      </p:sp>
      <p:sp>
        <p:nvSpPr>
          <p:cNvPr id="21" name="Footer Placeholder 20"/>
          <p:cNvSpPr>
            <a:spLocks noGrp="1"/>
          </p:cNvSpPr>
          <p:nvPr>
            <p:ph type="ftr" sz="quarter" idx="12"/>
          </p:nvPr>
        </p:nvSpPr>
        <p:spPr/>
        <p:txBody>
          <a:bodyPr/>
          <a:lstStyle/>
          <a:p>
            <a:endParaRPr lang="en-US"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C90B3784-48B5-441D-9936-954D1FF056BD}" type="datetimeFigureOut">
              <a:rPr lang="en-US" smtClean="0"/>
              <a:t>3/18/2013</a:t>
            </a:fld>
            <a:endParaRPr lang="en-US" dirty="0"/>
          </a:p>
        </p:txBody>
      </p:sp>
      <p:sp>
        <p:nvSpPr>
          <p:cNvPr id="25" name="Slide Number Placeholder 24"/>
          <p:cNvSpPr>
            <a:spLocks noGrp="1"/>
          </p:cNvSpPr>
          <p:nvPr>
            <p:ph type="sldNum" sz="quarter" idx="16"/>
          </p:nvPr>
        </p:nvSpPr>
        <p:spPr/>
        <p:txBody>
          <a:bodyPr/>
          <a:lstStyle/>
          <a:p>
            <a:fld id="{92823153-4F49-48F4-9A3F-03B7DCDB4C21}" type="slidenum">
              <a:rPr lang="en-US" smtClean="0"/>
              <a:t>‹#›</a:t>
            </a:fld>
            <a:endParaRPr lang="en-US" dirty="0"/>
          </a:p>
        </p:txBody>
      </p:sp>
      <p:sp>
        <p:nvSpPr>
          <p:cNvPr id="26" name="Footer Placeholder 25"/>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C90B3784-48B5-441D-9936-954D1FF056BD}" type="datetimeFigureOut">
              <a:rPr lang="en-US" smtClean="0"/>
              <a:t>3/18/2013</a:t>
            </a:fld>
            <a:endParaRPr lang="en-US" dirty="0"/>
          </a:p>
        </p:txBody>
      </p:sp>
      <p:sp>
        <p:nvSpPr>
          <p:cNvPr id="24" name="Slide Number Placeholder 23"/>
          <p:cNvSpPr>
            <a:spLocks noGrp="1"/>
          </p:cNvSpPr>
          <p:nvPr>
            <p:ph type="sldNum" sz="quarter" idx="17"/>
          </p:nvPr>
        </p:nvSpPr>
        <p:spPr/>
        <p:txBody>
          <a:bodyPr/>
          <a:lstStyle/>
          <a:p>
            <a:fld id="{92823153-4F49-48F4-9A3F-03B7DCDB4C21}" type="slidenum">
              <a:rPr lang="en-US" smtClean="0"/>
              <a:t>‹#›</a:t>
            </a:fld>
            <a:endParaRPr lang="en-US" dirty="0"/>
          </a:p>
        </p:txBody>
      </p:sp>
      <p:sp>
        <p:nvSpPr>
          <p:cNvPr id="29" name="Footer Placeholder 28"/>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10"/>
          <p:cNvSpPr>
            <a:spLocks noGrp="1"/>
          </p:cNvSpPr>
          <p:nvPr>
            <p:ph type="dt" sz="half" idx="10"/>
          </p:nvPr>
        </p:nvSpPr>
        <p:spPr/>
        <p:txBody>
          <a:bodyPr/>
          <a:lstStyle/>
          <a:p>
            <a:fld id="{C90B3784-48B5-441D-9936-954D1FF056BD}" type="datetimeFigureOut">
              <a:rPr lang="en-US" smtClean="0"/>
              <a:t>3/18/2013</a:t>
            </a:fld>
            <a:endParaRPr lang="en-US" dirty="0"/>
          </a:p>
        </p:txBody>
      </p:sp>
      <p:sp>
        <p:nvSpPr>
          <p:cNvPr id="14" name="Slide Number Placeholder 13"/>
          <p:cNvSpPr>
            <a:spLocks noGrp="1"/>
          </p:cNvSpPr>
          <p:nvPr>
            <p:ph type="sldNum" sz="quarter" idx="11"/>
          </p:nvPr>
        </p:nvSpPr>
        <p:spPr/>
        <p:txBody>
          <a:bodyPr/>
          <a:lstStyle/>
          <a:p>
            <a:fld id="{92823153-4F49-48F4-9A3F-03B7DCDB4C21}" type="slidenum">
              <a:rPr lang="en-US" smtClean="0"/>
              <a:t>‹#›</a:t>
            </a:fld>
            <a:endParaRPr lang="en-US" dirty="0"/>
          </a:p>
        </p:txBody>
      </p:sp>
      <p:sp>
        <p:nvSpPr>
          <p:cNvPr id="18" name="Footer Placeholder 17"/>
          <p:cNvSpPr>
            <a:spLocks noGrp="1"/>
          </p:cNvSpPr>
          <p:nvPr>
            <p:ph type="ftr" sz="quarter" idx="12"/>
          </p:nvPr>
        </p:nvSpPr>
        <p:spPr/>
        <p:txBody>
          <a:bodyPr/>
          <a:lstStyle/>
          <a:p>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6"/>
          <p:cNvSpPr>
            <a:spLocks noGrp="1"/>
          </p:cNvSpPr>
          <p:nvPr>
            <p:ph type="dt" sz="half" idx="10"/>
          </p:nvPr>
        </p:nvSpPr>
        <p:spPr/>
        <p:txBody>
          <a:bodyPr/>
          <a:lstStyle/>
          <a:p>
            <a:fld id="{C90B3784-48B5-441D-9936-954D1FF056BD}" type="datetimeFigureOut">
              <a:rPr lang="en-US" smtClean="0"/>
              <a:t>3/18/2013</a:t>
            </a:fld>
            <a:endParaRPr lang="en-US" dirty="0"/>
          </a:p>
        </p:txBody>
      </p:sp>
      <p:sp>
        <p:nvSpPr>
          <p:cNvPr id="12" name="Slide Number Placeholder 11"/>
          <p:cNvSpPr>
            <a:spLocks noGrp="1"/>
          </p:cNvSpPr>
          <p:nvPr>
            <p:ph type="sldNum" sz="quarter" idx="11"/>
          </p:nvPr>
        </p:nvSpPr>
        <p:spPr/>
        <p:txBody>
          <a:bodyPr/>
          <a:lstStyle/>
          <a:p>
            <a:fld id="{92823153-4F49-48F4-9A3F-03B7DCDB4C21}" type="slidenum">
              <a:rPr lang="en-US" smtClean="0"/>
              <a:t>‹#›</a:t>
            </a:fld>
            <a:endParaRPr lang="en-US" dirty="0"/>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C90B3784-48B5-441D-9936-954D1FF056BD}" type="datetimeFigureOut">
              <a:rPr lang="en-US" smtClean="0"/>
              <a:t>3/18/2013</a:t>
            </a:fld>
            <a:endParaRPr lang="en-US" dirty="0"/>
          </a:p>
        </p:txBody>
      </p:sp>
      <p:sp>
        <p:nvSpPr>
          <p:cNvPr id="18" name="Slide Number Placeholder 17"/>
          <p:cNvSpPr>
            <a:spLocks noGrp="1"/>
          </p:cNvSpPr>
          <p:nvPr>
            <p:ph type="sldNum" sz="quarter" idx="16"/>
          </p:nvPr>
        </p:nvSpPr>
        <p:spPr/>
        <p:txBody>
          <a:bodyPr/>
          <a:lstStyle/>
          <a:p>
            <a:fld id="{92823153-4F49-48F4-9A3F-03B7DCDB4C21}" type="slidenum">
              <a:rPr lang="en-US" smtClean="0"/>
              <a:t>‹#›</a:t>
            </a:fld>
            <a:endParaRPr lang="en-US" dirty="0"/>
          </a:p>
        </p:txBody>
      </p:sp>
      <p:sp>
        <p:nvSpPr>
          <p:cNvPr id="20" name="Footer Placeholder 19"/>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C90B3784-48B5-441D-9936-954D1FF056BD}" type="datetimeFigureOut">
              <a:rPr lang="en-US" smtClean="0"/>
              <a:t>3/18/2013</a:t>
            </a:fld>
            <a:endParaRPr lang="en-US" dirty="0"/>
          </a:p>
        </p:txBody>
      </p:sp>
      <p:sp>
        <p:nvSpPr>
          <p:cNvPr id="20" name="Slide Number Placeholder 19"/>
          <p:cNvSpPr>
            <a:spLocks noGrp="1"/>
          </p:cNvSpPr>
          <p:nvPr>
            <p:ph type="sldNum" sz="quarter" idx="15"/>
          </p:nvPr>
        </p:nvSpPr>
        <p:spPr/>
        <p:txBody>
          <a:bodyPr/>
          <a:lstStyle/>
          <a:p>
            <a:fld id="{92823153-4F49-48F4-9A3F-03B7DCDB4C21}" type="slidenum">
              <a:rPr lang="en-US" smtClean="0"/>
              <a:t>‹#›</a:t>
            </a:fld>
            <a:endParaRPr lang="en-US" dirty="0"/>
          </a:p>
        </p:txBody>
      </p:sp>
      <p:sp>
        <p:nvSpPr>
          <p:cNvPr id="21" name="Footer Placeholder 20"/>
          <p:cNvSpPr>
            <a:spLocks noGrp="1"/>
          </p:cNvSpPr>
          <p:nvPr>
            <p:ph type="ftr" sz="quarter" idx="16"/>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C90B3784-48B5-441D-9936-954D1FF056BD}" type="datetimeFigureOut">
              <a:rPr lang="en-US" smtClean="0"/>
              <a:t>3/18/2013</a:t>
            </a:fld>
            <a:endParaRPr lang="en-US"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92823153-4F49-48F4-9A3F-03B7DCDB4C21}"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9.jpg"/><Relationship Id="rId4" Type="http://schemas.openxmlformats.org/officeDocument/2006/relationships/image" Target="../media/image28.jpg"/></Relationships>
</file>

<file path=ppt/slides/_rels/slide12.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0.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7.jpg"/></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7.jpg"/><Relationship Id="rId5" Type="http://schemas.openxmlformats.org/officeDocument/2006/relationships/image" Target="../media/image34.jpg"/><Relationship Id="rId4" Type="http://schemas.microsoft.com/office/2007/relationships/hdphoto" Target="../media/hdphoto2.wdp"/></Relationships>
</file>

<file path=ppt/slides/_rels/slide18.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3.wdp"/></Relationships>
</file>

<file path=ppt/slides/_rels/slide19.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microsoft.com/office/2007/relationships/hdphoto" Target="../media/hdphoto3.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6.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7.jp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image" Target="../media/image14.jpg"/><Relationship Id="rId7" Type="http://schemas.openxmlformats.org/officeDocument/2006/relationships/image" Target="../media/image17.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5.jpg"/><Relationship Id="rId10" Type="http://schemas.openxmlformats.org/officeDocument/2006/relationships/image" Target="../media/image20.jpg"/><Relationship Id="rId4" Type="http://schemas.openxmlformats.org/officeDocument/2006/relationships/image" Target="../media/image13.jpg"/><Relationship Id="rId9" Type="http://schemas.openxmlformats.org/officeDocument/2006/relationships/image" Target="../media/image19.jpg"/></Relationships>
</file>

<file path=ppt/slides/_rels/slide8.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jpg"/><Relationship Id="rId7" Type="http://schemas.openxmlformats.org/officeDocument/2006/relationships/image" Target="../media/image26.jp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5.jpg"/><Relationship Id="rId5" Type="http://schemas.openxmlformats.org/officeDocument/2006/relationships/image" Target="../media/image24.jpg"/><Relationship Id="rId4" Type="http://schemas.openxmlformats.org/officeDocument/2006/relationships/image" Target="../media/image2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55000" lnSpcReduction="20000"/>
          </a:bodyPr>
          <a:lstStyle/>
          <a:p>
            <a:endParaRPr lang="en-US" dirty="0" smtClean="0"/>
          </a:p>
          <a:p>
            <a:r>
              <a:rPr lang="en-US" sz="3100" dirty="0" smtClean="0">
                <a:latin typeface="Algerian" pitchFamily="82" charset="0"/>
              </a:rPr>
              <a:t>“IM SHADY!”</a:t>
            </a:r>
          </a:p>
          <a:p>
            <a:endParaRPr lang="en-US" sz="3100" dirty="0">
              <a:latin typeface="Algerian" pitchFamily="82" charset="0"/>
            </a:endParaRPr>
          </a:p>
          <a:p>
            <a:r>
              <a:rPr lang="en-US" sz="3100" dirty="0" smtClean="0">
                <a:latin typeface="Algerian" pitchFamily="82" charset="0"/>
              </a:rPr>
              <a:t>By: Eric R. Curtis</a:t>
            </a:r>
            <a:endParaRPr lang="en-US" sz="3100" dirty="0">
              <a:latin typeface="Algerian" pitchFamily="82" charset="0"/>
            </a:endParaRPr>
          </a:p>
        </p:txBody>
      </p:sp>
      <p:sp>
        <p:nvSpPr>
          <p:cNvPr id="2" name="Title 1"/>
          <p:cNvSpPr>
            <a:spLocks noGrp="1"/>
          </p:cNvSpPr>
          <p:nvPr>
            <p:ph type="title"/>
          </p:nvPr>
        </p:nvSpPr>
        <p:spPr/>
        <p:txBody>
          <a:bodyPr/>
          <a:lstStyle/>
          <a:p>
            <a:r>
              <a:rPr lang="en-US" dirty="0" smtClean="0"/>
              <a:t>Marshal Mathers III</a:t>
            </a:r>
            <a:endParaRPr lang="en-US" dirty="0"/>
          </a:p>
        </p:txBody>
      </p:sp>
      <p:sp>
        <p:nvSpPr>
          <p:cNvPr id="5" name="TextBox 4"/>
          <p:cNvSpPr txBox="1"/>
          <p:nvPr/>
        </p:nvSpPr>
        <p:spPr>
          <a:xfrm rot="10800000">
            <a:off x="7315200" y="2971799"/>
            <a:ext cx="762000" cy="1200329"/>
          </a:xfrm>
          <a:prstGeom prst="rect">
            <a:avLst/>
          </a:prstGeom>
          <a:noFill/>
        </p:spPr>
        <p:txBody>
          <a:bodyPr wrap="square" rtlCol="0">
            <a:spAutoFit/>
          </a:bodyPr>
          <a:lstStyle/>
          <a:p>
            <a:r>
              <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rPr>
              <a:t>E</a:t>
            </a:r>
          </a:p>
        </p:txBody>
      </p:sp>
      <p:sp>
        <p:nvSpPr>
          <p:cNvPr id="6" name="TextBox 5"/>
          <p:cNvSpPr txBox="1"/>
          <p:nvPr/>
        </p:nvSpPr>
        <p:spPr>
          <a:xfrm>
            <a:off x="5334000" y="2971799"/>
            <a:ext cx="2743200" cy="1200329"/>
          </a:xfrm>
          <a:prstGeom prst="rect">
            <a:avLst/>
          </a:prstGeom>
          <a:noFill/>
        </p:spPr>
        <p:txBody>
          <a:bodyPr wrap="square" rtlCol="0">
            <a:spAutoFit/>
          </a:bodyPr>
          <a:lstStyle/>
          <a:p>
            <a:r>
              <a:rPr lang="en-US" sz="7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EMIN</a:t>
            </a:r>
            <a:endPar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7" name="TextBox 6"/>
          <p:cNvSpPr txBox="1"/>
          <p:nvPr/>
        </p:nvSpPr>
        <p:spPr>
          <a:xfrm>
            <a:off x="7848600" y="2954737"/>
            <a:ext cx="1066800" cy="1200329"/>
          </a:xfrm>
          <a:prstGeom prst="rect">
            <a:avLst/>
          </a:prstGeom>
          <a:noFill/>
        </p:spPr>
        <p:txBody>
          <a:bodyPr wrap="square" rtlCol="0">
            <a:spAutoFit/>
          </a:bodyPr>
          <a:lstStyle/>
          <a:p>
            <a:r>
              <a:rPr lang="en-US" sz="72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a:t>
            </a:r>
            <a:endParaRPr 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 y="4876800"/>
            <a:ext cx="8534400" cy="1781175"/>
          </a:xfrm>
          <a:prstGeom prst="rect">
            <a:avLst/>
          </a:prstGeom>
        </p:spPr>
      </p:pic>
    </p:spTree>
    <p:extLst>
      <p:ext uri="{BB962C8B-B14F-4D97-AF65-F5344CB8AC3E}">
        <p14:creationId xmlns:p14="http://schemas.microsoft.com/office/powerpoint/2010/main" val="23961968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4724400"/>
            <a:ext cx="7909560" cy="1066800"/>
          </a:xfrm>
        </p:spPr>
        <p:txBody>
          <a:bodyPr>
            <a:normAutofit fontScale="90000"/>
          </a:bodyPr>
          <a:lstStyle/>
          <a:p>
            <a:pPr algn="ctr"/>
            <a:r>
              <a:rPr lang="en-US" sz="8900" b="1" dirty="0">
                <a:latin typeface="Vivaldi" pitchFamily="66" charset="0"/>
              </a:rPr>
              <a:t>Composition </a:t>
            </a:r>
            <a:r>
              <a:rPr lang="en-US" sz="8900" b="1" dirty="0" smtClean="0">
                <a:latin typeface="Vivaldi" pitchFamily="66" charset="0"/>
              </a:rPr>
              <a:t>History </a:t>
            </a:r>
            <a:br>
              <a:rPr lang="en-US" sz="8900" b="1" dirty="0" smtClean="0">
                <a:latin typeface="Vivaldi" pitchFamily="66" charset="0"/>
              </a:rPr>
            </a:br>
            <a:r>
              <a:rPr lang="en-US" sz="8900" b="1" dirty="0" smtClean="0">
                <a:latin typeface="Vivaldi" pitchFamily="66" charset="0"/>
              </a:rPr>
              <a:t>&amp;</a:t>
            </a:r>
            <a:br>
              <a:rPr lang="en-US" sz="8900" b="1" dirty="0" smtClean="0">
                <a:latin typeface="Vivaldi" pitchFamily="66" charset="0"/>
              </a:rPr>
            </a:br>
            <a:r>
              <a:rPr lang="en-US" sz="8900" b="1" dirty="0" smtClean="0">
                <a:latin typeface="Vivaldi" pitchFamily="66" charset="0"/>
              </a:rPr>
              <a:t>Listening Guide</a:t>
            </a:r>
            <a:r>
              <a:rPr lang="en-US" dirty="0"/>
              <a:t/>
            </a:r>
            <a:br>
              <a:rPr lang="en-US" dirty="0"/>
            </a:br>
            <a:endParaRPr lang="en-US" dirty="0"/>
          </a:p>
        </p:txBody>
      </p:sp>
    </p:spTree>
    <p:extLst>
      <p:ext uri="{BB962C8B-B14F-4D97-AF65-F5344CB8AC3E}">
        <p14:creationId xmlns:p14="http://schemas.microsoft.com/office/powerpoint/2010/main" val="323038503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62000" y="1371600"/>
            <a:ext cx="7680960" cy="4724400"/>
          </a:xfrm>
        </p:spPr>
        <p:txBody>
          <a:bodyPr>
            <a:noAutofit/>
          </a:bodyPr>
          <a:lstStyle/>
          <a:p>
            <a:pPr algn="ctr"/>
            <a:r>
              <a:rPr lang="en-US" sz="2400" dirty="0" smtClean="0"/>
              <a:t>	Released </a:t>
            </a:r>
            <a:r>
              <a:rPr lang="en-US" sz="2400" dirty="0"/>
              <a:t>song on the record “Marshal Mathers LP”, this album was released May 23, 2000 and published by Insterscope/Aftermath records.  This song was co-produced alongside Dido (Florian Cloud de Bounevialle O’Malley Armstrong), who is a London born singer/songwriter and performer. Dido sings the chorus of this song. This song was also performed at the 2001 Grammy’s with legendary performer Elton John who sang the chorus in place of Dido. </a:t>
            </a:r>
          </a:p>
        </p:txBody>
      </p:sp>
      <p:sp>
        <p:nvSpPr>
          <p:cNvPr id="3" name="Title 2"/>
          <p:cNvSpPr>
            <a:spLocks noGrp="1"/>
          </p:cNvSpPr>
          <p:nvPr>
            <p:ph type="title"/>
          </p:nvPr>
        </p:nvSpPr>
        <p:spPr/>
        <p:txBody>
          <a:bodyPr/>
          <a:lstStyle/>
          <a:p>
            <a:r>
              <a:rPr lang="en-US" u="sng" dirty="0" smtClean="0"/>
              <a:t>Stan (6:43) </a:t>
            </a:r>
            <a:endParaRPr lang="en-US" u="sng"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9900" y="4953000"/>
            <a:ext cx="2857500" cy="129539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750" y="4781550"/>
            <a:ext cx="2857500" cy="1609725"/>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82640" y="4953000"/>
            <a:ext cx="3032760" cy="1295399"/>
          </a:xfrm>
          <a:prstGeom prst="rect">
            <a:avLst/>
          </a:prstGeom>
        </p:spPr>
      </p:pic>
      <p:sp>
        <p:nvSpPr>
          <p:cNvPr id="9" name="TextBox 8"/>
          <p:cNvSpPr txBox="1"/>
          <p:nvPr/>
        </p:nvSpPr>
        <p:spPr>
          <a:xfrm>
            <a:off x="990600" y="6248400"/>
            <a:ext cx="1828800" cy="400110"/>
          </a:xfrm>
          <a:prstGeom prst="rect">
            <a:avLst/>
          </a:prstGeom>
          <a:noFill/>
        </p:spPr>
        <p:txBody>
          <a:bodyPr wrap="square" rtlCol="0">
            <a:spAutoFit/>
          </a:bodyPr>
          <a:lstStyle/>
          <a:p>
            <a:r>
              <a:rPr lang="en-US" sz="2000" dirty="0" smtClean="0">
                <a:latin typeface="Baskerville Old Face" pitchFamily="18" charset="0"/>
                <a:cs typeface="Aharoni" pitchFamily="2" charset="-79"/>
              </a:rPr>
              <a:t>STAN (FAN) </a:t>
            </a:r>
            <a:endParaRPr lang="en-US" sz="2000" dirty="0">
              <a:latin typeface="Baskerville Old Face" pitchFamily="18" charset="0"/>
              <a:cs typeface="Aharoni" pitchFamily="2" charset="-79"/>
            </a:endParaRPr>
          </a:p>
        </p:txBody>
      </p:sp>
      <p:sp>
        <p:nvSpPr>
          <p:cNvPr id="10" name="TextBox 9"/>
          <p:cNvSpPr txBox="1"/>
          <p:nvPr/>
        </p:nvSpPr>
        <p:spPr>
          <a:xfrm>
            <a:off x="6423660" y="6248400"/>
            <a:ext cx="2133600" cy="400110"/>
          </a:xfrm>
          <a:prstGeom prst="rect">
            <a:avLst/>
          </a:prstGeom>
          <a:noFill/>
        </p:spPr>
        <p:txBody>
          <a:bodyPr wrap="square" rtlCol="0">
            <a:spAutoFit/>
          </a:bodyPr>
          <a:lstStyle/>
          <a:p>
            <a:r>
              <a:rPr lang="en-US" sz="2000" dirty="0" smtClean="0">
                <a:latin typeface="Baskerville Old Face" pitchFamily="18" charset="0"/>
              </a:rPr>
              <a:t>EMINEM (STAR</a:t>
            </a:r>
            <a:r>
              <a:rPr lang="en-US" dirty="0" smtClean="0"/>
              <a:t>)</a:t>
            </a:r>
            <a:endParaRPr lang="en-US" dirty="0"/>
          </a:p>
        </p:txBody>
      </p:sp>
    </p:spTree>
    <p:extLst>
      <p:ext uri="{BB962C8B-B14F-4D97-AF65-F5344CB8AC3E}">
        <p14:creationId xmlns:p14="http://schemas.microsoft.com/office/powerpoint/2010/main" val="207632354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62000" y="1600200"/>
            <a:ext cx="7680960" cy="4724400"/>
          </a:xfrm>
        </p:spPr>
        <p:txBody>
          <a:bodyPr>
            <a:normAutofit lnSpcReduction="10000"/>
          </a:bodyPr>
          <a:lstStyle/>
          <a:p>
            <a:pPr marL="285750" indent="-285750">
              <a:buFont typeface="Wingdings" pitchFamily="2" charset="2"/>
              <a:buChar char="Ø"/>
            </a:pPr>
            <a:r>
              <a:rPr lang="en-US" b="1" dirty="0"/>
              <a:t>(0:00)</a:t>
            </a:r>
            <a:r>
              <a:rPr lang="en-US" dirty="0"/>
              <a:t> Track starts out with raindrops falling in a storm,</a:t>
            </a:r>
          </a:p>
          <a:p>
            <a:pPr marL="285750" indent="-285750">
              <a:buFont typeface="Wingdings" pitchFamily="2" charset="2"/>
              <a:buChar char="Ø"/>
            </a:pPr>
            <a:r>
              <a:rPr lang="en-US" b="1" dirty="0"/>
              <a:t>(0:02)</a:t>
            </a:r>
            <a:r>
              <a:rPr lang="en-US" dirty="0"/>
              <a:t> Before chorus begins music is cut just silence is heard. Chorus begins with Dido singing with no background instruments.</a:t>
            </a:r>
          </a:p>
          <a:p>
            <a:pPr marL="285750" indent="-285750">
              <a:buFont typeface="Wingdings" pitchFamily="2" charset="2"/>
              <a:buChar char="Ø"/>
            </a:pPr>
            <a:r>
              <a:rPr lang="en-US" b="1" dirty="0"/>
              <a:t>(0:02 – 0:21)</a:t>
            </a:r>
            <a:r>
              <a:rPr lang="en-US" dirty="0"/>
              <a:t> Rhythm begins with bass blaring.</a:t>
            </a:r>
          </a:p>
          <a:p>
            <a:pPr marL="285750" indent="-285750">
              <a:buFont typeface="Wingdings" pitchFamily="2" charset="2"/>
              <a:buChar char="Ø"/>
            </a:pPr>
            <a:r>
              <a:rPr lang="en-US" b="1" dirty="0"/>
              <a:t>(0:22)</a:t>
            </a:r>
            <a:r>
              <a:rPr lang="en-US" dirty="0"/>
              <a:t> Lightning strikes fast before silence again.</a:t>
            </a:r>
          </a:p>
          <a:p>
            <a:pPr marL="285750" indent="-285750">
              <a:buFont typeface="Wingdings" pitchFamily="2" charset="2"/>
              <a:buChar char="Ø"/>
            </a:pPr>
            <a:r>
              <a:rPr lang="en-US" b="1" u="sng" dirty="0">
                <a:solidFill>
                  <a:srgbClr val="00B0F0"/>
                </a:solidFill>
              </a:rPr>
              <a:t>(0:25) Melody begins as well in sync with the rhythm with beats measured ¾.</a:t>
            </a:r>
          </a:p>
          <a:p>
            <a:pPr marL="285750" indent="-285750">
              <a:buFont typeface="Wingdings" pitchFamily="2" charset="2"/>
              <a:buChar char="Ø"/>
            </a:pPr>
            <a:r>
              <a:rPr lang="en-US" b="1" dirty="0"/>
              <a:t>(0:49)</a:t>
            </a:r>
            <a:r>
              <a:rPr lang="en-US" dirty="0"/>
              <a:t> Verse one begins as Eminem is playing the part of Stan who is excited to write his favorite rapper. Tempo of the song is shown.</a:t>
            </a:r>
          </a:p>
          <a:p>
            <a:pPr marL="285750" indent="-285750">
              <a:buFont typeface="Wingdings" pitchFamily="2" charset="2"/>
              <a:buChar char="Ø"/>
            </a:pPr>
            <a:r>
              <a:rPr lang="en-US" b="1" dirty="0"/>
              <a:t>(1:36)</a:t>
            </a:r>
            <a:r>
              <a:rPr lang="en-US" dirty="0"/>
              <a:t> Chorus begins.</a:t>
            </a:r>
          </a:p>
          <a:p>
            <a:pPr marL="285750" indent="-285750">
              <a:buFont typeface="Wingdings" pitchFamily="2" charset="2"/>
              <a:buChar char="Ø"/>
            </a:pPr>
            <a:r>
              <a:rPr lang="en-US" b="1" u="sng" dirty="0">
                <a:solidFill>
                  <a:srgbClr val="00B0F0"/>
                </a:solidFill>
              </a:rPr>
              <a:t>(1:41) Tone is now higher in regards to the next verse being sung.</a:t>
            </a:r>
          </a:p>
          <a:p>
            <a:pPr marL="285750" indent="-285750">
              <a:buFont typeface="Wingdings" pitchFamily="2" charset="2"/>
              <a:buChar char="Ø"/>
            </a:pPr>
            <a:r>
              <a:rPr lang="en-US" b="1" dirty="0"/>
              <a:t>(2:00)</a:t>
            </a:r>
            <a:r>
              <a:rPr lang="en-US" dirty="0"/>
              <a:t> Stan in verse two is becoming a little tense not being able to hear back from Eminem.</a:t>
            </a:r>
          </a:p>
          <a:p>
            <a:endParaRPr lang="en-US" dirty="0"/>
          </a:p>
          <a:p>
            <a:endParaRPr lang="en-US" dirty="0"/>
          </a:p>
        </p:txBody>
      </p:sp>
      <p:sp>
        <p:nvSpPr>
          <p:cNvPr id="3" name="Title 2"/>
          <p:cNvSpPr>
            <a:spLocks noGrp="1"/>
          </p:cNvSpPr>
          <p:nvPr>
            <p:ph type="title"/>
          </p:nvPr>
        </p:nvSpPr>
        <p:spPr/>
        <p:txBody>
          <a:bodyPr/>
          <a:lstStyle/>
          <a:p>
            <a:pPr algn="ctr"/>
            <a:r>
              <a:rPr lang="en-US" u="sng" dirty="0" smtClean="0"/>
              <a:t>Stan Listening Guide 1 </a:t>
            </a:r>
            <a:endParaRPr lang="en-US"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381000"/>
            <a:ext cx="1352550" cy="135255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3730095995"/>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09600" y="1295400"/>
            <a:ext cx="7909560" cy="5410200"/>
          </a:xfrm>
        </p:spPr>
        <p:txBody>
          <a:bodyPr>
            <a:normAutofit fontScale="92500" lnSpcReduction="20000"/>
          </a:bodyPr>
          <a:lstStyle/>
          <a:p>
            <a:pPr marL="285750" indent="-285750">
              <a:buFont typeface="Wingdings" pitchFamily="2" charset="2"/>
              <a:buChar char="Ø"/>
            </a:pPr>
            <a:r>
              <a:rPr lang="en-US" b="1" dirty="0"/>
              <a:t>(2:25 – 2:27)</a:t>
            </a:r>
            <a:r>
              <a:rPr lang="en-US" dirty="0"/>
              <a:t> Bass was dropped during dramatic lyric.</a:t>
            </a:r>
          </a:p>
          <a:p>
            <a:pPr marL="285750" indent="-285750">
              <a:buFont typeface="Wingdings" pitchFamily="2" charset="2"/>
              <a:buChar char="Ø"/>
            </a:pPr>
            <a:r>
              <a:rPr lang="en-US" b="1" u="sng" dirty="0">
                <a:solidFill>
                  <a:srgbClr val="00B0F0"/>
                </a:solidFill>
              </a:rPr>
              <a:t>(2:50) Hook being introduced to the song w/ performer Dido singing “It’s not so bad, not so bad.”</a:t>
            </a:r>
          </a:p>
          <a:p>
            <a:pPr marL="285750" indent="-285750">
              <a:buFont typeface="Wingdings" pitchFamily="2" charset="2"/>
              <a:buChar char="Ø"/>
            </a:pPr>
            <a:r>
              <a:rPr lang="en-US" b="1" dirty="0"/>
              <a:t>(3:12)</a:t>
            </a:r>
            <a:r>
              <a:rPr lang="en-US" dirty="0"/>
              <a:t> Verse two ends quickly, being interrupted by the chorus.</a:t>
            </a:r>
          </a:p>
          <a:p>
            <a:pPr marL="285750" indent="-285750">
              <a:buFont typeface="Wingdings" pitchFamily="2" charset="2"/>
              <a:buChar char="Ø"/>
            </a:pPr>
            <a:r>
              <a:rPr lang="en-US" b="1" dirty="0"/>
              <a:t>(3:13)</a:t>
            </a:r>
            <a:r>
              <a:rPr lang="en-US" dirty="0"/>
              <a:t> Chorus begins.</a:t>
            </a:r>
          </a:p>
          <a:p>
            <a:pPr marL="285750" indent="-285750">
              <a:buFont typeface="Wingdings" pitchFamily="2" charset="2"/>
              <a:buChar char="Ø"/>
            </a:pPr>
            <a:r>
              <a:rPr lang="en-US" b="1" u="sng" dirty="0">
                <a:solidFill>
                  <a:srgbClr val="00B0F0"/>
                </a:solidFill>
              </a:rPr>
              <a:t>(3:36) Verse three starts with the pitch being lowered because Stan still hasn’t received a letter from Eminem</a:t>
            </a:r>
            <a:r>
              <a:rPr lang="en-US" dirty="0">
                <a:solidFill>
                  <a:srgbClr val="00B0F0"/>
                </a:solidFill>
              </a:rPr>
              <a:t>.</a:t>
            </a:r>
          </a:p>
          <a:p>
            <a:pPr marL="285750" indent="-285750">
              <a:buFont typeface="Wingdings" pitchFamily="2" charset="2"/>
              <a:buChar char="Ø"/>
            </a:pPr>
            <a:r>
              <a:rPr lang="en-US" b="1" dirty="0"/>
              <a:t>(3:58)</a:t>
            </a:r>
            <a:r>
              <a:rPr lang="en-US" dirty="0"/>
              <a:t> Beat stops for two seconds.</a:t>
            </a:r>
          </a:p>
          <a:p>
            <a:pPr marL="285750" indent="-285750">
              <a:buFont typeface="Wingdings" pitchFamily="2" charset="2"/>
              <a:buChar char="Ø"/>
            </a:pPr>
            <a:r>
              <a:rPr lang="en-US" b="1" dirty="0"/>
              <a:t>(4:32)</a:t>
            </a:r>
            <a:r>
              <a:rPr lang="en-US" dirty="0"/>
              <a:t> Women screaming.</a:t>
            </a:r>
          </a:p>
          <a:p>
            <a:pPr marL="285750" indent="-285750">
              <a:buFont typeface="Wingdings" pitchFamily="2" charset="2"/>
              <a:buChar char="Ø"/>
            </a:pPr>
            <a:r>
              <a:rPr lang="en-US" b="1" dirty="0"/>
              <a:t> </a:t>
            </a:r>
            <a:r>
              <a:rPr lang="en-US" b="1" dirty="0" smtClean="0"/>
              <a:t>(</a:t>
            </a:r>
            <a:r>
              <a:rPr lang="en-US" b="1" dirty="0"/>
              <a:t>4:34 – 4:49)</a:t>
            </a:r>
            <a:r>
              <a:rPr lang="en-US" dirty="0"/>
              <a:t> Sound effects of car tires squealing and splashing.</a:t>
            </a:r>
          </a:p>
          <a:p>
            <a:pPr marL="285750" indent="-285750">
              <a:buFont typeface="Wingdings" pitchFamily="2" charset="2"/>
              <a:buChar char="Ø"/>
            </a:pPr>
            <a:r>
              <a:rPr lang="en-US" b="1" dirty="0"/>
              <a:t>(5:00) </a:t>
            </a:r>
            <a:r>
              <a:rPr lang="en-US" dirty="0"/>
              <a:t>Chorus begins.</a:t>
            </a:r>
          </a:p>
          <a:p>
            <a:pPr marL="285750" indent="-285750">
              <a:buFont typeface="Wingdings" pitchFamily="2" charset="2"/>
              <a:buChar char="Ø"/>
            </a:pPr>
            <a:r>
              <a:rPr lang="en-US" b="1" dirty="0"/>
              <a:t>(5:24) </a:t>
            </a:r>
            <a:r>
              <a:rPr lang="en-US" dirty="0"/>
              <a:t>Verse four begins with Eminem playing the artist finally getting around to writing fan Stan</a:t>
            </a:r>
            <a:r>
              <a:rPr lang="en-US" dirty="0" smtClean="0"/>
              <a:t>.</a:t>
            </a:r>
          </a:p>
          <a:p>
            <a:pPr marL="285750" indent="-285750">
              <a:buFont typeface="Wingdings" pitchFamily="2" charset="2"/>
              <a:buChar char="Ø"/>
            </a:pPr>
            <a:r>
              <a:rPr lang="en-US" b="1" dirty="0"/>
              <a:t>(6:00) </a:t>
            </a:r>
            <a:r>
              <a:rPr lang="en-US" dirty="0"/>
              <a:t>Form in this song stays consistent throughout.</a:t>
            </a:r>
          </a:p>
          <a:p>
            <a:pPr marL="285750" indent="-285750">
              <a:buFont typeface="Wingdings" pitchFamily="2" charset="2"/>
              <a:buChar char="Ø"/>
            </a:pPr>
            <a:r>
              <a:rPr lang="en-US" b="1" dirty="0"/>
              <a:t>(6:36)</a:t>
            </a:r>
            <a:r>
              <a:rPr lang="en-US" dirty="0"/>
              <a:t> Rhythm stops after Eminem realizes Stan was the man in the news he heard and says the word “Damn.”</a:t>
            </a:r>
          </a:p>
          <a:p>
            <a:endParaRPr lang="en-US" dirty="0"/>
          </a:p>
          <a:p>
            <a:endParaRPr lang="en-US" dirty="0"/>
          </a:p>
        </p:txBody>
      </p:sp>
      <p:sp>
        <p:nvSpPr>
          <p:cNvPr id="3" name="Title 2"/>
          <p:cNvSpPr>
            <a:spLocks noGrp="1"/>
          </p:cNvSpPr>
          <p:nvPr>
            <p:ph type="title"/>
          </p:nvPr>
        </p:nvSpPr>
        <p:spPr/>
        <p:txBody>
          <a:bodyPr/>
          <a:lstStyle/>
          <a:p>
            <a:pPr algn="ctr"/>
            <a:r>
              <a:rPr lang="en-US" u="sng" dirty="0"/>
              <a:t>Stan Listening Guide 2</a:t>
            </a: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297180"/>
            <a:ext cx="1219200" cy="12192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4842286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817115" y="1485900"/>
            <a:ext cx="7680960" cy="4724400"/>
          </a:xfrm>
        </p:spPr>
        <p:txBody>
          <a:bodyPr>
            <a:normAutofit/>
          </a:bodyPr>
          <a:lstStyle/>
          <a:p>
            <a:pPr algn="ctr"/>
            <a:r>
              <a:rPr lang="en-US" sz="2400" dirty="0" smtClean="0"/>
              <a:t>	This </a:t>
            </a:r>
            <a:r>
              <a:rPr lang="en-US" sz="2400" dirty="0"/>
              <a:t>was the fourth track on his third solo album entitled “The Eminem Show.” This album was released May 22, 2002.  This song explains his anger towards his mother Deborah Mathers, Ex-wife Kim and his troubled childhood. </a:t>
            </a:r>
          </a:p>
        </p:txBody>
      </p:sp>
      <p:sp>
        <p:nvSpPr>
          <p:cNvPr id="3" name="Title 2"/>
          <p:cNvSpPr>
            <a:spLocks noGrp="1"/>
          </p:cNvSpPr>
          <p:nvPr>
            <p:ph type="title"/>
          </p:nvPr>
        </p:nvSpPr>
        <p:spPr>
          <a:xfrm>
            <a:off x="685800" y="304800"/>
            <a:ext cx="7680960" cy="1066800"/>
          </a:xfrm>
        </p:spPr>
        <p:txBody>
          <a:bodyPr/>
          <a:lstStyle/>
          <a:p>
            <a:pPr algn="ctr"/>
            <a:r>
              <a:rPr lang="en-US" b="1" u="sng" dirty="0"/>
              <a:t>Cleaning Out My Closet (4:57)</a:t>
            </a:r>
            <a:r>
              <a:rPr lang="en-US" b="1" dirty="0"/>
              <a:t> </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3962400"/>
            <a:ext cx="2857500" cy="22479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01000" y="5774531"/>
            <a:ext cx="994150" cy="871538"/>
          </a:xfrm>
          <a:prstGeom prst="rect">
            <a:avLst/>
          </a:prstGeom>
        </p:spPr>
      </p:pic>
    </p:spTree>
    <p:extLst>
      <p:ext uri="{BB962C8B-B14F-4D97-AF65-F5344CB8AC3E}">
        <p14:creationId xmlns:p14="http://schemas.microsoft.com/office/powerpoint/2010/main" val="22868766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62000" y="1234440"/>
            <a:ext cx="9172574" cy="5623560"/>
          </a:xfrm>
        </p:spPr>
        <p:txBody>
          <a:bodyPr>
            <a:normAutofit fontScale="40000" lnSpcReduction="20000"/>
          </a:bodyPr>
          <a:lstStyle/>
          <a:p>
            <a:pPr marL="571500" indent="-571500">
              <a:lnSpc>
                <a:spcPct val="170000"/>
              </a:lnSpc>
              <a:buFont typeface="Wingdings" pitchFamily="2" charset="2"/>
              <a:buChar char="Ø"/>
            </a:pPr>
            <a:r>
              <a:rPr lang="en-US" sz="4000" b="1" dirty="0"/>
              <a:t>(0:00 – 0:07) Introduction is played tempo is soft then comes in more loudly.</a:t>
            </a:r>
          </a:p>
          <a:p>
            <a:pPr marL="571500" indent="-571500">
              <a:lnSpc>
                <a:spcPct val="170000"/>
              </a:lnSpc>
              <a:buFont typeface="Wingdings" pitchFamily="2" charset="2"/>
              <a:buChar char="Ø"/>
            </a:pPr>
            <a:r>
              <a:rPr lang="en-US" sz="4000" b="1" dirty="0"/>
              <a:t>(0:08) Melody starts with Eminem complaining about the sound in his earphones.</a:t>
            </a:r>
          </a:p>
          <a:p>
            <a:pPr marL="571500" indent="-571500">
              <a:lnSpc>
                <a:spcPct val="170000"/>
              </a:lnSpc>
              <a:buFont typeface="Wingdings" pitchFamily="2" charset="2"/>
              <a:buChar char="Ø"/>
            </a:pPr>
            <a:r>
              <a:rPr lang="en-US" sz="4000" b="1" u="sng" dirty="0">
                <a:solidFill>
                  <a:srgbClr val="00B0F0"/>
                </a:solidFill>
              </a:rPr>
              <a:t>(0:09) Drums making the melody of the song with a mixed beat.</a:t>
            </a:r>
          </a:p>
          <a:p>
            <a:pPr marL="571500" indent="-571500">
              <a:lnSpc>
                <a:spcPct val="170000"/>
              </a:lnSpc>
              <a:buFont typeface="Wingdings" pitchFamily="2" charset="2"/>
              <a:buChar char="Ø"/>
            </a:pPr>
            <a:r>
              <a:rPr lang="en-US" sz="4000" b="1" dirty="0"/>
              <a:t>(0:23) Piano going over four to five key repeating sequence of same keys.</a:t>
            </a:r>
          </a:p>
          <a:p>
            <a:pPr marL="571500" indent="-571500">
              <a:lnSpc>
                <a:spcPct val="170000"/>
              </a:lnSpc>
              <a:buFont typeface="Wingdings" pitchFamily="2" charset="2"/>
              <a:buChar char="Ø"/>
            </a:pPr>
            <a:r>
              <a:rPr lang="en-US" sz="4000" b="1" dirty="0"/>
              <a:t>(0:33) Verse one begins.</a:t>
            </a:r>
          </a:p>
          <a:p>
            <a:pPr marL="571500" indent="-571500">
              <a:lnSpc>
                <a:spcPct val="170000"/>
              </a:lnSpc>
              <a:buFont typeface="Wingdings" pitchFamily="2" charset="2"/>
              <a:buChar char="Ø"/>
            </a:pPr>
            <a:r>
              <a:rPr lang="en-US" sz="4000" b="1" dirty="0"/>
              <a:t>(0:45) The tempo is slowing down.</a:t>
            </a:r>
          </a:p>
          <a:p>
            <a:pPr marL="571500" indent="-571500">
              <a:lnSpc>
                <a:spcPct val="170000"/>
              </a:lnSpc>
              <a:buFont typeface="Wingdings" pitchFamily="2" charset="2"/>
              <a:buChar char="Ø"/>
            </a:pPr>
            <a:r>
              <a:rPr lang="en-US" sz="4000" b="1" dirty="0"/>
              <a:t>(1:02) Harmony fading as chorus is about to begin.</a:t>
            </a:r>
          </a:p>
          <a:p>
            <a:pPr marL="571500" indent="-571500">
              <a:lnSpc>
                <a:spcPct val="170000"/>
              </a:lnSpc>
              <a:buFont typeface="Wingdings" pitchFamily="2" charset="2"/>
              <a:buChar char="Ø"/>
            </a:pPr>
            <a:r>
              <a:rPr lang="en-US" sz="4000" b="1" dirty="0"/>
              <a:t>(1:12) Chorus begins.</a:t>
            </a:r>
            <a:br>
              <a:rPr lang="en-US" sz="4000" b="1" dirty="0"/>
            </a:br>
            <a:r>
              <a:rPr lang="en-US" sz="4000" b="1" u="sng" dirty="0" smtClean="0">
                <a:solidFill>
                  <a:srgbClr val="00B0F0"/>
                </a:solidFill>
              </a:rPr>
              <a:t>(</a:t>
            </a:r>
            <a:r>
              <a:rPr lang="en-US" sz="4000" b="1" u="sng" dirty="0">
                <a:solidFill>
                  <a:srgbClr val="00B0F0"/>
                </a:solidFill>
              </a:rPr>
              <a:t>1:13) Violins are introduced into the chorus making the melody more frigid.</a:t>
            </a:r>
          </a:p>
          <a:p>
            <a:pPr marL="571500" indent="-571500">
              <a:lnSpc>
                <a:spcPct val="170000"/>
              </a:lnSpc>
              <a:buFont typeface="Wingdings" pitchFamily="2" charset="2"/>
              <a:buChar char="Ø"/>
            </a:pPr>
            <a:r>
              <a:rPr lang="en-US" sz="4000" b="1" dirty="0"/>
              <a:t>(1:24) Chorus is repeated, Violins tempo begins to speed up.</a:t>
            </a:r>
          </a:p>
          <a:p>
            <a:pPr marL="571500" indent="-571500">
              <a:lnSpc>
                <a:spcPct val="170000"/>
              </a:lnSpc>
              <a:buFont typeface="Wingdings" pitchFamily="2" charset="2"/>
              <a:buChar char="Ø"/>
            </a:pPr>
            <a:r>
              <a:rPr lang="en-US" sz="4000" b="1" dirty="0"/>
              <a:t>(1:38) Verse two begins.</a:t>
            </a:r>
          </a:p>
          <a:p>
            <a:endParaRPr lang="en-US" dirty="0"/>
          </a:p>
        </p:txBody>
      </p:sp>
      <p:sp>
        <p:nvSpPr>
          <p:cNvPr id="3" name="Title 2"/>
          <p:cNvSpPr>
            <a:spLocks noGrp="1"/>
          </p:cNvSpPr>
          <p:nvPr>
            <p:ph type="title"/>
          </p:nvPr>
        </p:nvSpPr>
        <p:spPr/>
        <p:txBody>
          <a:bodyPr>
            <a:normAutofit fontScale="90000"/>
          </a:bodyPr>
          <a:lstStyle/>
          <a:p>
            <a:pPr algn="ctr"/>
            <a:r>
              <a:rPr lang="en-US" b="1" u="sng" dirty="0"/>
              <a:t>Cleaning Out My </a:t>
            </a:r>
            <a:r>
              <a:rPr lang="en-US" b="1" u="sng" dirty="0" smtClean="0"/>
              <a:t>Closet </a:t>
            </a:r>
            <a:r>
              <a:rPr lang="en-US" b="1" u="sng" dirty="0"/>
              <a:t>Listening</a:t>
            </a:r>
            <a:r>
              <a:rPr lang="en-US" b="1" u="sng" dirty="0" smtClean="0"/>
              <a:t> Guide </a:t>
            </a:r>
            <a:r>
              <a:rPr lang="en-US" b="1" u="sng" dirty="0"/>
              <a:t>1 </a:t>
            </a:r>
            <a:endParaRPr lang="en-US" b="1"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Layer>
                </a14:imgProps>
              </a:ext>
              <a:ext uri="{28A0092B-C50C-407E-A947-70E740481C1C}">
                <a14:useLocalDpi xmlns:a14="http://schemas.microsoft.com/office/drawing/2010/main" val="0"/>
              </a:ext>
            </a:extLst>
          </a:blip>
          <a:stretch>
            <a:fillRect/>
          </a:stretch>
        </p:blipFill>
        <p:spPr>
          <a:xfrm>
            <a:off x="6781800" y="3383280"/>
            <a:ext cx="1900090" cy="1843087"/>
          </a:xfrm>
          <a:prstGeom prst="rect">
            <a:avLst/>
          </a:prstGeom>
        </p:spPr>
      </p:pic>
    </p:spTree>
    <p:extLst>
      <p:ext uri="{BB962C8B-B14F-4D97-AF65-F5344CB8AC3E}">
        <p14:creationId xmlns:p14="http://schemas.microsoft.com/office/powerpoint/2010/main" val="247768780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18186" y="1447800"/>
            <a:ext cx="8410574" cy="5410200"/>
          </a:xfrm>
        </p:spPr>
        <p:txBody>
          <a:bodyPr/>
          <a:lstStyle/>
          <a:p>
            <a:pPr marL="342900" indent="-342900">
              <a:buFont typeface="Wingdings" pitchFamily="2" charset="2"/>
              <a:buChar char="Ø"/>
            </a:pPr>
            <a:r>
              <a:rPr lang="en-US" sz="2000" b="1" dirty="0"/>
              <a:t>(1:43 – 1:49)</a:t>
            </a:r>
            <a:r>
              <a:rPr lang="en-US" sz="2000" dirty="0"/>
              <a:t> Violins are fading in and out of the song.</a:t>
            </a:r>
          </a:p>
          <a:p>
            <a:pPr marL="342900" indent="-342900">
              <a:buFont typeface="Wingdings" pitchFamily="2" charset="2"/>
              <a:buChar char="Ø"/>
            </a:pPr>
            <a:r>
              <a:rPr lang="en-US" sz="2000" b="1" dirty="0"/>
              <a:t>(2:21)</a:t>
            </a:r>
            <a:r>
              <a:rPr lang="en-US" sz="2000" dirty="0"/>
              <a:t> Chimes are heard from a percussion type instrument.</a:t>
            </a:r>
          </a:p>
          <a:p>
            <a:pPr marL="342900" indent="-342900">
              <a:buFont typeface="Wingdings" pitchFamily="2" charset="2"/>
              <a:buChar char="Ø"/>
            </a:pPr>
            <a:r>
              <a:rPr lang="en-US" sz="2000" b="1" dirty="0"/>
              <a:t>(2:29)</a:t>
            </a:r>
            <a:r>
              <a:rPr lang="en-US" sz="2000" dirty="0"/>
              <a:t> Chorus begins.</a:t>
            </a:r>
          </a:p>
          <a:p>
            <a:pPr marL="342900" indent="-342900">
              <a:buFont typeface="Wingdings" pitchFamily="2" charset="2"/>
              <a:buChar char="Ø"/>
            </a:pPr>
            <a:r>
              <a:rPr lang="en-US" sz="2000" b="1" dirty="0"/>
              <a:t>(2:43)</a:t>
            </a:r>
            <a:r>
              <a:rPr lang="en-US" sz="2000" dirty="0"/>
              <a:t> Chorus repeats.</a:t>
            </a:r>
          </a:p>
          <a:p>
            <a:pPr marL="342900" indent="-342900">
              <a:buFont typeface="Wingdings" pitchFamily="2" charset="2"/>
              <a:buChar char="Ø"/>
            </a:pPr>
            <a:r>
              <a:rPr lang="en-US" sz="2000" b="1" dirty="0"/>
              <a:t>(2:53)</a:t>
            </a:r>
            <a:r>
              <a:rPr lang="en-US" sz="2000" dirty="0"/>
              <a:t> light chanting is heard.</a:t>
            </a:r>
          </a:p>
          <a:p>
            <a:pPr marL="342900" indent="-342900">
              <a:buFont typeface="Wingdings" pitchFamily="2" charset="2"/>
              <a:buChar char="Ø"/>
            </a:pPr>
            <a:r>
              <a:rPr lang="en-US" sz="2000" b="1" u="sng" dirty="0">
                <a:solidFill>
                  <a:srgbClr val="00B0F0"/>
                </a:solidFill>
              </a:rPr>
              <a:t>(3:23) Tempo slows down again preparing the chorus.</a:t>
            </a:r>
          </a:p>
          <a:p>
            <a:pPr marL="342900" indent="-342900">
              <a:buFont typeface="Wingdings" pitchFamily="2" charset="2"/>
              <a:buChar char="Ø"/>
            </a:pPr>
            <a:r>
              <a:rPr lang="en-US" sz="2000" b="1" dirty="0"/>
              <a:t>(4:00) </a:t>
            </a:r>
            <a:r>
              <a:rPr lang="en-US" sz="2000" dirty="0"/>
              <a:t>Chorus begins.</a:t>
            </a:r>
          </a:p>
          <a:p>
            <a:pPr marL="342900" indent="-342900">
              <a:buFont typeface="Wingdings" pitchFamily="2" charset="2"/>
              <a:buChar char="Ø"/>
            </a:pPr>
            <a:r>
              <a:rPr lang="en-US" sz="2000" b="1" dirty="0"/>
              <a:t>(4:13)</a:t>
            </a:r>
            <a:r>
              <a:rPr lang="en-US" sz="2000" dirty="0"/>
              <a:t> Chorus repeats.</a:t>
            </a:r>
          </a:p>
          <a:p>
            <a:pPr marL="342900" indent="-342900">
              <a:buFont typeface="Wingdings" pitchFamily="2" charset="2"/>
              <a:buChar char="Ø"/>
            </a:pPr>
            <a:r>
              <a:rPr lang="en-US" sz="2000" b="1" dirty="0"/>
              <a:t>(4:28 – 4:52)</a:t>
            </a:r>
            <a:r>
              <a:rPr lang="en-US" sz="2000" dirty="0"/>
              <a:t> Music keeps playing after lyrics have been sung.  Melody is mixed with the violins from the chorus but mixing erratically.</a:t>
            </a:r>
          </a:p>
          <a:p>
            <a:pPr marL="342900" indent="-342900">
              <a:buFont typeface="Wingdings" pitchFamily="2" charset="2"/>
              <a:buChar char="Ø"/>
            </a:pPr>
            <a:r>
              <a:rPr lang="en-US" sz="2000" b="1" dirty="0"/>
              <a:t>(4:53 – End)</a:t>
            </a:r>
            <a:r>
              <a:rPr lang="en-US" sz="2000" dirty="0"/>
              <a:t> Music fades.</a:t>
            </a:r>
          </a:p>
          <a:p>
            <a:endParaRPr lang="en-US" dirty="0"/>
          </a:p>
        </p:txBody>
      </p:sp>
      <p:sp>
        <p:nvSpPr>
          <p:cNvPr id="3" name="Title 2"/>
          <p:cNvSpPr>
            <a:spLocks noGrp="1"/>
          </p:cNvSpPr>
          <p:nvPr>
            <p:ph type="title"/>
          </p:nvPr>
        </p:nvSpPr>
        <p:spPr/>
        <p:txBody>
          <a:bodyPr>
            <a:normAutofit fontScale="90000"/>
          </a:bodyPr>
          <a:lstStyle/>
          <a:p>
            <a:pPr algn="ctr"/>
            <a:r>
              <a:rPr lang="en-US" b="1" u="sng" dirty="0"/>
              <a:t>Cleaning Out My Closet Listening </a:t>
            </a:r>
            <a:r>
              <a:rPr lang="en-US" b="1" u="sng" dirty="0" smtClean="0"/>
              <a:t>Guide </a:t>
            </a:r>
            <a:r>
              <a:rPr lang="en-US" b="1" u="sng" dirty="0"/>
              <a:t>2</a:t>
            </a:r>
            <a:endParaRPr lang="en-US" b="1"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artisticPastelsSmooth/>
                    </a14:imgEffect>
                  </a14:imgLayer>
                </a14:imgProps>
              </a:ext>
              <a:ext uri="{28A0092B-C50C-407E-A947-70E740481C1C}">
                <a14:useLocalDpi xmlns:a14="http://schemas.microsoft.com/office/drawing/2010/main" val="0"/>
              </a:ext>
            </a:extLst>
          </a:blip>
          <a:stretch>
            <a:fillRect/>
          </a:stretch>
        </p:blipFill>
        <p:spPr>
          <a:xfrm>
            <a:off x="6934200" y="2667000"/>
            <a:ext cx="1981200" cy="2238375"/>
          </a:xfrm>
          <a:prstGeom prst="rect">
            <a:avLst/>
          </a:prstGeom>
        </p:spPr>
      </p:pic>
    </p:spTree>
    <p:extLst>
      <p:ext uri="{BB962C8B-B14F-4D97-AF65-F5344CB8AC3E}">
        <p14:creationId xmlns:p14="http://schemas.microsoft.com/office/powerpoint/2010/main" val="4011827193"/>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773430" y="1371601"/>
            <a:ext cx="7680960" cy="4724400"/>
          </a:xfrm>
        </p:spPr>
        <p:txBody>
          <a:bodyPr>
            <a:normAutofit/>
          </a:bodyPr>
          <a:lstStyle/>
          <a:p>
            <a:pPr algn="ctr"/>
            <a:r>
              <a:rPr lang="en-US" sz="2400" dirty="0" smtClean="0"/>
              <a:t>	Eminem </a:t>
            </a:r>
            <a:r>
              <a:rPr lang="en-US" sz="2400" dirty="0"/>
              <a:t>made his acting debut while also producing the soundtrack to the movie that loosely is about his life. This soundtrack “8 Mile” was the main track to this motion picture and received an award for being the 2002 soundtrack of the year. This soundtrack was released October 29, 2002. </a:t>
            </a:r>
          </a:p>
        </p:txBody>
      </p:sp>
      <p:sp>
        <p:nvSpPr>
          <p:cNvPr id="3" name="Title 2"/>
          <p:cNvSpPr>
            <a:spLocks noGrp="1"/>
          </p:cNvSpPr>
          <p:nvPr>
            <p:ph type="title"/>
          </p:nvPr>
        </p:nvSpPr>
        <p:spPr>
          <a:xfrm>
            <a:off x="304800" y="609600"/>
            <a:ext cx="7680960" cy="1066800"/>
          </a:xfrm>
        </p:spPr>
        <p:txBody>
          <a:bodyPr>
            <a:normAutofit fontScale="90000"/>
          </a:bodyPr>
          <a:lstStyle/>
          <a:p>
            <a:r>
              <a:rPr lang="en-US" b="1" u="sng" dirty="0" smtClean="0"/>
              <a:t/>
            </a:r>
            <a:br>
              <a:rPr lang="en-US" b="1" u="sng" dirty="0" smtClean="0"/>
            </a:br>
            <a:r>
              <a:rPr lang="en-US" b="1" u="sng" dirty="0" smtClean="0"/>
              <a:t/>
            </a:r>
            <a:br>
              <a:rPr lang="en-US" b="1" u="sng" dirty="0" smtClean="0"/>
            </a:br>
            <a:r>
              <a:rPr lang="en-US" b="1" u="sng" dirty="0"/>
              <a:t/>
            </a:r>
            <a:br>
              <a:rPr lang="en-US" b="1" u="sng" dirty="0"/>
            </a:br>
            <a:r>
              <a:rPr lang="en-US" b="1" u="sng" dirty="0" smtClean="0"/>
              <a:t/>
            </a:r>
            <a:br>
              <a:rPr lang="en-US" b="1" u="sng" dirty="0" smtClean="0"/>
            </a:br>
            <a:r>
              <a:rPr lang="en-US" b="1" u="sng" dirty="0"/>
              <a:t/>
            </a:r>
            <a:br>
              <a:rPr lang="en-US" b="1" u="sng" dirty="0"/>
            </a:br>
            <a:r>
              <a:rPr lang="en-US" dirty="0"/>
              <a:t/>
            </a:r>
            <a:br>
              <a:rPr lang="en-US" dirty="0"/>
            </a:br>
            <a:r>
              <a:rPr lang="en-US" dirty="0"/>
              <a:t/>
            </a:r>
            <a:br>
              <a:rPr lang="en-US" dirty="0"/>
            </a:br>
            <a:r>
              <a:rPr lang="en-US" b="1" u="sng" dirty="0"/>
              <a:t>Lose Yourself (5:20)</a:t>
            </a:r>
            <a:r>
              <a:rPr lang="en-US" dirty="0"/>
              <a:t/>
            </a:r>
            <a:br>
              <a:rPr lang="en-US" dirty="0"/>
            </a:br>
            <a:endParaRPr lang="en-US" dirty="0"/>
          </a:p>
        </p:txBody>
      </p:sp>
      <p:pic>
        <p:nvPicPr>
          <p:cNvPr id="4" name="Picture 3"/>
          <p:cNvPicPr>
            <a:picLocks noChangeAspect="1"/>
          </p:cNvPicPr>
          <p:nvPr/>
        </p:nvPicPr>
        <p:blipFill rotWithShape="1">
          <a:blip r:embed="rId3">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rcRect t="8108" b="7567"/>
          <a:stretch/>
        </p:blipFill>
        <p:spPr>
          <a:xfrm>
            <a:off x="152400" y="3947160"/>
            <a:ext cx="2857500" cy="237744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72200" y="3947160"/>
            <a:ext cx="2857500" cy="2590800"/>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26205" y="4754880"/>
            <a:ext cx="1581150" cy="762000"/>
          </a:xfrm>
          <a:prstGeom prst="rect">
            <a:avLst/>
          </a:prstGeom>
        </p:spPr>
      </p:pic>
    </p:spTree>
    <p:extLst>
      <p:ext uri="{BB962C8B-B14F-4D97-AF65-F5344CB8AC3E}">
        <p14:creationId xmlns:p14="http://schemas.microsoft.com/office/powerpoint/2010/main" val="13437470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lnSpcReduction="10000"/>
          </a:bodyPr>
          <a:lstStyle/>
          <a:p>
            <a:pPr marL="285750" indent="-285750">
              <a:buFont typeface="Wingdings" pitchFamily="2" charset="2"/>
              <a:buChar char="Ø"/>
            </a:pPr>
            <a:r>
              <a:rPr lang="en-US" b="1" dirty="0"/>
              <a:t>(0:00 - 0:29) </a:t>
            </a:r>
            <a:r>
              <a:rPr lang="en-US" dirty="0"/>
              <a:t>Piano introduction being played.</a:t>
            </a:r>
          </a:p>
          <a:p>
            <a:pPr marL="285750" indent="-285750">
              <a:buFont typeface="Wingdings" pitchFamily="2" charset="2"/>
              <a:buChar char="Ø"/>
            </a:pPr>
            <a:r>
              <a:rPr lang="en-US" b="1" dirty="0"/>
              <a:t>(0:30) </a:t>
            </a:r>
            <a:r>
              <a:rPr lang="en-US" dirty="0"/>
              <a:t>Melody starts with guitar starting out with Eminem quote.</a:t>
            </a:r>
          </a:p>
          <a:p>
            <a:pPr marL="285750" indent="-285750">
              <a:buFont typeface="Wingdings" pitchFamily="2" charset="2"/>
              <a:buChar char="Ø"/>
            </a:pPr>
            <a:r>
              <a:rPr lang="en-US" b="1" dirty="0"/>
              <a:t>(0:52) </a:t>
            </a:r>
            <a:r>
              <a:rPr lang="en-US" dirty="0"/>
              <a:t>Verse one begins.</a:t>
            </a:r>
          </a:p>
          <a:p>
            <a:pPr marL="285750" indent="-285750">
              <a:buFont typeface="Wingdings" pitchFamily="2" charset="2"/>
              <a:buChar char="Ø"/>
            </a:pPr>
            <a:r>
              <a:rPr lang="en-US" b="1" dirty="0"/>
              <a:t>(0:53) </a:t>
            </a:r>
            <a:r>
              <a:rPr lang="en-US" dirty="0"/>
              <a:t>throughout melody by acoustic guitar.</a:t>
            </a:r>
          </a:p>
          <a:p>
            <a:pPr marL="285750" indent="-285750">
              <a:buFont typeface="Wingdings" pitchFamily="2" charset="2"/>
              <a:buChar char="Ø"/>
            </a:pPr>
            <a:r>
              <a:rPr lang="en-US" b="1" dirty="0"/>
              <a:t>(1:06) </a:t>
            </a:r>
            <a:r>
              <a:rPr lang="en-US" dirty="0"/>
              <a:t>Bass drum starts to play. </a:t>
            </a:r>
          </a:p>
          <a:p>
            <a:pPr marL="285750" indent="-285750">
              <a:buFont typeface="Wingdings" pitchFamily="2" charset="2"/>
              <a:buChar char="Ø"/>
            </a:pPr>
            <a:r>
              <a:rPr lang="en-US" b="1" u="sng" dirty="0">
                <a:solidFill>
                  <a:srgbClr val="00B0F0"/>
                </a:solidFill>
              </a:rPr>
              <a:t>(1:17) Snare drum plays between melodies creating harmony with guitar.</a:t>
            </a:r>
          </a:p>
          <a:p>
            <a:pPr marL="285750" indent="-285750">
              <a:buFont typeface="Wingdings" pitchFamily="2" charset="2"/>
              <a:buChar char="Ø"/>
            </a:pPr>
            <a:r>
              <a:rPr lang="en-US" b="1" dirty="0" smtClean="0"/>
              <a:t>(</a:t>
            </a:r>
            <a:r>
              <a:rPr lang="en-US" b="1" dirty="0"/>
              <a:t>1:36 – 1:39) </a:t>
            </a:r>
            <a:r>
              <a:rPr lang="en-US" dirty="0"/>
              <a:t>Piano key are playing throughout as the tempo slows down.</a:t>
            </a:r>
          </a:p>
          <a:p>
            <a:pPr marL="285750" indent="-285750">
              <a:buFont typeface="Wingdings" pitchFamily="2" charset="2"/>
              <a:buChar char="Ø"/>
            </a:pPr>
            <a:r>
              <a:rPr lang="en-US" b="1" dirty="0"/>
              <a:t>(1:40) </a:t>
            </a:r>
            <a:r>
              <a:rPr lang="en-US" dirty="0"/>
              <a:t>Chorus begins.</a:t>
            </a:r>
          </a:p>
          <a:p>
            <a:pPr marL="285750" indent="-285750">
              <a:buFont typeface="Wingdings" pitchFamily="2" charset="2"/>
              <a:buChar char="Ø"/>
            </a:pPr>
            <a:r>
              <a:rPr lang="en-US" b="1" dirty="0"/>
              <a:t>(1:50) </a:t>
            </a:r>
            <a:r>
              <a:rPr lang="en-US" dirty="0"/>
              <a:t>Chorus repeats.</a:t>
            </a:r>
          </a:p>
          <a:p>
            <a:pPr marL="285750" indent="-285750">
              <a:buFont typeface="Wingdings" pitchFamily="2" charset="2"/>
              <a:buChar char="Ø"/>
            </a:pPr>
            <a:r>
              <a:rPr lang="en-US" b="1" dirty="0"/>
              <a:t>(2:00) </a:t>
            </a:r>
            <a:r>
              <a:rPr lang="en-US" dirty="0"/>
              <a:t>Verse two begins.</a:t>
            </a:r>
          </a:p>
          <a:p>
            <a:pPr marL="285750" indent="-285750">
              <a:buFont typeface="Wingdings" pitchFamily="2" charset="2"/>
              <a:buChar char="Ø"/>
            </a:pPr>
            <a:r>
              <a:rPr lang="en-US" b="1" dirty="0"/>
              <a:t>(2:08) </a:t>
            </a:r>
            <a:r>
              <a:rPr lang="en-US" dirty="0"/>
              <a:t>Tempo increases begins to pause.</a:t>
            </a:r>
          </a:p>
          <a:p>
            <a:endParaRPr lang="en-US" dirty="0"/>
          </a:p>
        </p:txBody>
      </p:sp>
      <p:sp>
        <p:nvSpPr>
          <p:cNvPr id="3" name="Title 2"/>
          <p:cNvSpPr>
            <a:spLocks noGrp="1"/>
          </p:cNvSpPr>
          <p:nvPr>
            <p:ph type="title"/>
          </p:nvPr>
        </p:nvSpPr>
        <p:spPr/>
        <p:txBody>
          <a:bodyPr/>
          <a:lstStyle/>
          <a:p>
            <a:pPr algn="ctr"/>
            <a:r>
              <a:rPr lang="en-US" b="1" u="sng" dirty="0"/>
              <a:t>Lose Yourself </a:t>
            </a:r>
            <a:r>
              <a:rPr lang="en-US" b="1" u="sng" dirty="0" smtClean="0"/>
              <a:t>Listening </a:t>
            </a:r>
            <a:r>
              <a:rPr lang="en-US" b="1" u="sng" dirty="0"/>
              <a:t>Guide 1 </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artisticPlasticWrap/>
                    </a14:imgEffect>
                  </a14:imgLayer>
                </a14:imgProps>
              </a:ext>
              <a:ext uri="{28A0092B-C50C-407E-A947-70E740481C1C}">
                <a14:useLocalDpi xmlns:a14="http://schemas.microsoft.com/office/drawing/2010/main" val="0"/>
              </a:ext>
            </a:extLst>
          </a:blip>
          <a:stretch>
            <a:fillRect/>
          </a:stretch>
        </p:blipFill>
        <p:spPr>
          <a:xfrm>
            <a:off x="6172200" y="4648199"/>
            <a:ext cx="2092952" cy="2085975"/>
          </a:xfrm>
          <a:prstGeom prst="rect">
            <a:avLst/>
          </a:prstGeom>
        </p:spPr>
      </p:pic>
    </p:spTree>
    <p:extLst>
      <p:ext uri="{BB962C8B-B14F-4D97-AF65-F5344CB8AC3E}">
        <p14:creationId xmlns:p14="http://schemas.microsoft.com/office/powerpoint/2010/main" val="609603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buFont typeface="Wingdings" pitchFamily="2" charset="2"/>
              <a:buChar char="Ø"/>
            </a:pPr>
            <a:r>
              <a:rPr lang="en-US" sz="2000" b="1" u="sng" dirty="0">
                <a:solidFill>
                  <a:srgbClr val="00B0F0"/>
                </a:solidFill>
              </a:rPr>
              <a:t>(2:32) Tempo slows down even more.</a:t>
            </a:r>
          </a:p>
          <a:p>
            <a:pPr marL="342900" indent="-342900">
              <a:buFont typeface="Wingdings" pitchFamily="2" charset="2"/>
              <a:buChar char="Ø"/>
            </a:pPr>
            <a:r>
              <a:rPr lang="en-US" sz="2000" b="1" dirty="0"/>
              <a:t>(2:45) </a:t>
            </a:r>
            <a:r>
              <a:rPr lang="en-US" sz="2000" dirty="0"/>
              <a:t>Chorus begins.</a:t>
            </a:r>
          </a:p>
          <a:p>
            <a:pPr marL="342900" indent="-342900">
              <a:buFont typeface="Wingdings" pitchFamily="2" charset="2"/>
              <a:buChar char="Ø"/>
            </a:pPr>
            <a:r>
              <a:rPr lang="en-US" sz="2000" b="1" dirty="0"/>
              <a:t>(2:55) </a:t>
            </a:r>
            <a:r>
              <a:rPr lang="en-US" sz="2000" dirty="0"/>
              <a:t>Chorus repeats.</a:t>
            </a:r>
          </a:p>
          <a:p>
            <a:pPr marL="342900" indent="-342900">
              <a:buFont typeface="Wingdings" pitchFamily="2" charset="2"/>
              <a:buChar char="Ø"/>
            </a:pPr>
            <a:r>
              <a:rPr lang="en-US" sz="2000" b="1" dirty="0"/>
              <a:t>(3:08) </a:t>
            </a:r>
            <a:r>
              <a:rPr lang="en-US" sz="2000" dirty="0"/>
              <a:t>Verse three interrupts chorus  </a:t>
            </a:r>
          </a:p>
          <a:p>
            <a:pPr marL="342900" indent="-342900">
              <a:buFont typeface="Wingdings" pitchFamily="2" charset="2"/>
              <a:buChar char="Ø"/>
            </a:pPr>
            <a:r>
              <a:rPr lang="en-US" sz="2000" b="1" u="sng" dirty="0">
                <a:solidFill>
                  <a:srgbClr val="00B0F0"/>
                </a:solidFill>
              </a:rPr>
              <a:t>(4:12) Track skips the melody.</a:t>
            </a:r>
          </a:p>
          <a:p>
            <a:pPr marL="342900" indent="-342900">
              <a:buFont typeface="Wingdings" pitchFamily="2" charset="2"/>
              <a:buChar char="Ø"/>
            </a:pPr>
            <a:r>
              <a:rPr lang="en-US" sz="2000" b="1" dirty="0"/>
              <a:t>(4:23) </a:t>
            </a:r>
            <a:r>
              <a:rPr lang="en-US" sz="2000" dirty="0"/>
              <a:t>Chorus begins.</a:t>
            </a:r>
          </a:p>
          <a:p>
            <a:pPr marL="342900" indent="-342900">
              <a:buFont typeface="Wingdings" pitchFamily="2" charset="2"/>
              <a:buChar char="Ø"/>
            </a:pPr>
            <a:r>
              <a:rPr lang="en-US" sz="2000" b="1" dirty="0"/>
              <a:t>(4:33) </a:t>
            </a:r>
            <a:r>
              <a:rPr lang="en-US" sz="2000" dirty="0"/>
              <a:t>Chorus repeats.</a:t>
            </a:r>
          </a:p>
          <a:p>
            <a:pPr marL="342900" indent="-342900">
              <a:buFont typeface="Wingdings" pitchFamily="2" charset="2"/>
              <a:buChar char="Ø"/>
            </a:pPr>
            <a:r>
              <a:rPr lang="en-US" sz="2000" b="1" dirty="0"/>
              <a:t>(4:30) </a:t>
            </a:r>
            <a:r>
              <a:rPr lang="en-US" sz="2000" dirty="0"/>
              <a:t>Background singers, sing (chant).</a:t>
            </a:r>
          </a:p>
          <a:p>
            <a:pPr marL="342900" indent="-342900">
              <a:buFont typeface="Wingdings" pitchFamily="2" charset="2"/>
              <a:buChar char="Ø"/>
            </a:pPr>
            <a:r>
              <a:rPr lang="en-US" sz="2000" b="1" dirty="0"/>
              <a:t>(4:45) </a:t>
            </a:r>
            <a:r>
              <a:rPr lang="en-US" sz="2000" dirty="0"/>
              <a:t>Music fades with Eminem saying more quotes.</a:t>
            </a:r>
          </a:p>
          <a:p>
            <a:pPr marL="342900" indent="-342900">
              <a:buFont typeface="Wingdings" pitchFamily="2" charset="2"/>
              <a:buChar char="Ø"/>
            </a:pPr>
            <a:r>
              <a:rPr lang="en-US" sz="2000" b="1" dirty="0"/>
              <a:t>(4:53) </a:t>
            </a:r>
            <a:r>
              <a:rPr lang="en-US" sz="2000" dirty="0"/>
              <a:t>Piano tempo quickens, as music fades.</a:t>
            </a:r>
          </a:p>
          <a:p>
            <a:endParaRPr lang="en-US" dirty="0"/>
          </a:p>
        </p:txBody>
      </p:sp>
      <p:sp>
        <p:nvSpPr>
          <p:cNvPr id="3" name="Title 2"/>
          <p:cNvSpPr>
            <a:spLocks noGrp="1"/>
          </p:cNvSpPr>
          <p:nvPr>
            <p:ph type="title"/>
          </p:nvPr>
        </p:nvSpPr>
        <p:spPr/>
        <p:txBody>
          <a:bodyPr/>
          <a:lstStyle/>
          <a:p>
            <a:pPr algn="ctr"/>
            <a:r>
              <a:rPr lang="en-US" b="1" u="sng" dirty="0"/>
              <a:t>Lose Yourself Listening Guide 2</a:t>
            </a:r>
            <a:endParaRPr lang="en-US" dirty="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artisticPlasticWrap/>
                    </a14:imgEffect>
                  </a14:imgLayer>
                </a14:imgProps>
              </a:ext>
              <a:ext uri="{28A0092B-C50C-407E-A947-70E740481C1C}">
                <a14:useLocalDpi xmlns:a14="http://schemas.microsoft.com/office/drawing/2010/main" val="0"/>
              </a:ext>
            </a:extLst>
          </a:blip>
          <a:stretch>
            <a:fillRect/>
          </a:stretch>
        </p:blipFill>
        <p:spPr>
          <a:xfrm>
            <a:off x="5970270" y="1828800"/>
            <a:ext cx="2857500" cy="2847975"/>
          </a:xfrm>
          <a:prstGeom prst="rect">
            <a:avLst/>
          </a:prstGeom>
        </p:spPr>
      </p:pic>
    </p:spTree>
    <p:extLst>
      <p:ext uri="{BB962C8B-B14F-4D97-AF65-F5344CB8AC3E}">
        <p14:creationId xmlns:p14="http://schemas.microsoft.com/office/powerpoint/2010/main" val="41653159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3048000"/>
            <a:ext cx="7680960" cy="1066800"/>
          </a:xfrm>
        </p:spPr>
        <p:txBody>
          <a:bodyPr anchor="ctr">
            <a:noAutofit/>
          </a:bodyPr>
          <a:lstStyle/>
          <a:p>
            <a:pPr algn="ctr"/>
            <a:r>
              <a:rPr lang="en-US" sz="8000" dirty="0">
                <a:latin typeface="Vivaldi" pitchFamily="66" charset="0"/>
              </a:rPr>
              <a:t>Biography</a:t>
            </a:r>
            <a:endParaRPr lang="en-US" sz="8000" dirty="0"/>
          </a:p>
        </p:txBody>
      </p:sp>
    </p:spTree>
    <p:extLst>
      <p:ext uri="{BB962C8B-B14F-4D97-AF65-F5344CB8AC3E}">
        <p14:creationId xmlns:p14="http://schemas.microsoft.com/office/powerpoint/2010/main" val="189568401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685800" y="1219200"/>
            <a:ext cx="7680960" cy="4724400"/>
          </a:xfrm>
        </p:spPr>
        <p:txBody>
          <a:bodyPr anchor="ctr">
            <a:normAutofit/>
          </a:bodyPr>
          <a:lstStyle/>
          <a:p>
            <a:r>
              <a:rPr lang="en-US" sz="2800" dirty="0" smtClean="0"/>
              <a:t>In </a:t>
            </a:r>
            <a:r>
              <a:rPr lang="en-US" sz="2800" dirty="0"/>
              <a:t>an industry know to be dominated by African Americans many were able to look past Marshal Mathers being white.  Eminem in known to have led this genre of music for the past decade. Eminem is doubtlessly one of the most acclaimed </a:t>
            </a:r>
            <a:r>
              <a:rPr lang="en-US" sz="2800" dirty="0" smtClean="0"/>
              <a:t>rapper and producer </a:t>
            </a:r>
            <a:r>
              <a:rPr lang="en-US" sz="2800" dirty="0"/>
              <a:t>in the genre’s brief history.  As much as any other individual artist, he is responsible for rap’s transformation into a mainstream music genre over the past decade. </a:t>
            </a:r>
          </a:p>
        </p:txBody>
      </p:sp>
      <p:sp>
        <p:nvSpPr>
          <p:cNvPr id="3" name="Title 2"/>
          <p:cNvSpPr>
            <a:spLocks noGrp="1"/>
          </p:cNvSpPr>
          <p:nvPr>
            <p:ph type="title"/>
          </p:nvPr>
        </p:nvSpPr>
        <p:spPr/>
        <p:txBody>
          <a:bodyPr/>
          <a:lstStyle/>
          <a:p>
            <a:pPr algn="ctr"/>
            <a:r>
              <a:rPr lang="en-US" b="1" u="sng" dirty="0" smtClean="0"/>
              <a:t>Conclusion</a:t>
            </a:r>
            <a:endParaRPr lang="en-US" b="1" u="sng"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
            <a:ext cx="2743200" cy="1657350"/>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t="11708"/>
          <a:stretch/>
        </p:blipFill>
        <p:spPr>
          <a:xfrm>
            <a:off x="2438400" y="5638800"/>
            <a:ext cx="4800600" cy="990600"/>
          </a:xfrm>
          <a:prstGeom prst="rect">
            <a:avLst/>
          </a:prstGeom>
        </p:spPr>
      </p:pic>
    </p:spTree>
    <p:extLst>
      <p:ext uri="{BB962C8B-B14F-4D97-AF65-F5344CB8AC3E}">
        <p14:creationId xmlns:p14="http://schemas.microsoft.com/office/powerpoint/2010/main" val="14119106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fontScale="62500" lnSpcReduction="20000"/>
          </a:bodyPr>
          <a:lstStyle/>
          <a:p>
            <a:r>
              <a:rPr lang="en-US" sz="2600" b="1" dirty="0"/>
              <a:t>Bibliography</a:t>
            </a:r>
          </a:p>
          <a:p>
            <a:r>
              <a:rPr lang="en-US" sz="2600" b="1" dirty="0"/>
              <a:t> </a:t>
            </a:r>
          </a:p>
          <a:p>
            <a:r>
              <a:rPr lang="en-US" sz="2600" b="1" dirty="0"/>
              <a:t>All Music. (2013). Retrieved from AllMusic.com: http://www.allmusic.com/artist/eminem-mn0000157676</a:t>
            </a:r>
          </a:p>
          <a:p>
            <a:r>
              <a:rPr lang="en-US" sz="2600" b="1" dirty="0"/>
              <a:t>AZ Lyrics. (2000-2013). Retrieved from Azlyrics.com: http://www.azlyrics.com/lyrics/eminem/cleaninoutmycloset.html</a:t>
            </a:r>
          </a:p>
          <a:p>
            <a:r>
              <a:rPr lang="en-US" sz="2600" b="1" dirty="0"/>
              <a:t>Biography. (1996-2013). Retrieved from Biography.com: http://www.biography.com/people/eminem-9542093</a:t>
            </a:r>
          </a:p>
          <a:p>
            <a:r>
              <a:rPr lang="en-US" sz="2600" b="1" dirty="0"/>
              <a:t>Dido Music. (2013). Retrieved from Dido Biography: http://archive.didomusic.com/gb/biography</a:t>
            </a:r>
          </a:p>
          <a:p>
            <a:r>
              <a:rPr lang="en-US" sz="2600" b="1" dirty="0"/>
              <a:t>NWA world. (n.d.). Retrieved Feb 23, 2013, from NWAworld: http://www.nwaworld.com/biography.php</a:t>
            </a:r>
          </a:p>
          <a:p>
            <a:r>
              <a:rPr lang="en-US" sz="2600" b="1" dirty="0"/>
              <a:t>Sing 365. (2000-2013). </a:t>
            </a:r>
            <a:r>
              <a:rPr lang="en-US" sz="2600" b="1" i="1" dirty="0"/>
              <a:t>Sing365.com</a:t>
            </a:r>
            <a:r>
              <a:rPr lang="en-US" sz="2600" b="1" dirty="0"/>
              <a:t>. Retrieved from http://www.sing365.com/music/lyric.nsf/dr-dre-biography/49b29b5dd87aec0c482568860008957d</a:t>
            </a:r>
          </a:p>
          <a:p>
            <a:r>
              <a:rPr lang="en-US" dirty="0"/>
              <a:t> </a:t>
            </a:r>
          </a:p>
          <a:p>
            <a:endParaRPr lang="en-US" dirty="0"/>
          </a:p>
        </p:txBody>
      </p:sp>
    </p:spTree>
    <p:extLst>
      <p:ext uri="{BB962C8B-B14F-4D97-AF65-F5344CB8AC3E}">
        <p14:creationId xmlns:p14="http://schemas.microsoft.com/office/powerpoint/2010/main" val="40966917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562974" cy="5166360"/>
          </a:xfrm>
        </p:spPr>
        <p:txBody>
          <a:bodyPr>
            <a:normAutofit/>
          </a:bodyPr>
          <a:lstStyle/>
          <a:p>
            <a:r>
              <a:rPr lang="en-US" sz="3200" i="1" dirty="0" smtClean="0">
                <a:solidFill>
                  <a:srgbClr val="00B0F0"/>
                </a:solidFill>
              </a:rPr>
              <a:t>Youth:</a:t>
            </a:r>
          </a:p>
          <a:p>
            <a:r>
              <a:rPr lang="en-US" sz="3200" i="1" dirty="0" smtClean="0">
                <a:solidFill>
                  <a:srgbClr val="00B0F0"/>
                </a:solidFill>
              </a:rPr>
              <a:t>	</a:t>
            </a:r>
          </a:p>
          <a:p>
            <a:pPr marL="457200" indent="-457200">
              <a:buFont typeface="Wingdings" pitchFamily="2" charset="2"/>
              <a:buChar char="Ø"/>
            </a:pPr>
            <a:r>
              <a:rPr lang="en-US" sz="3200" dirty="0" smtClean="0"/>
              <a:t>Born on October </a:t>
            </a:r>
            <a:r>
              <a:rPr lang="en-US" sz="3200" dirty="0"/>
              <a:t>17, 1972 </a:t>
            </a:r>
          </a:p>
          <a:p>
            <a:pPr marL="457200" indent="-457200">
              <a:buFont typeface="Wingdings" pitchFamily="2" charset="2"/>
              <a:buChar char="Ø"/>
            </a:pPr>
            <a:r>
              <a:rPr lang="en-US" sz="3200" dirty="0" smtClean="0"/>
              <a:t>Born in St</a:t>
            </a:r>
            <a:r>
              <a:rPr lang="en-US" sz="3200" dirty="0"/>
              <a:t>. </a:t>
            </a:r>
            <a:r>
              <a:rPr lang="en-US" sz="3200" dirty="0" smtClean="0"/>
              <a:t>Joseph</a:t>
            </a:r>
            <a:r>
              <a:rPr lang="en-US" sz="3200" dirty="0"/>
              <a:t>, Missouri </a:t>
            </a:r>
            <a:endParaRPr lang="en-US" sz="3200" dirty="0" smtClean="0"/>
          </a:p>
          <a:p>
            <a:pPr marL="457200" indent="-457200">
              <a:buFont typeface="Wingdings" pitchFamily="2" charset="2"/>
              <a:buChar char="Ø"/>
            </a:pPr>
            <a:r>
              <a:rPr lang="en-US" sz="3200" dirty="0" smtClean="0"/>
              <a:t>Raised by Mother Deborah</a:t>
            </a:r>
          </a:p>
          <a:p>
            <a:pPr marL="457200" indent="-457200">
              <a:buFont typeface="Wingdings" pitchFamily="2" charset="2"/>
              <a:buChar char="Ø"/>
            </a:pPr>
            <a:r>
              <a:rPr lang="en-US" sz="3200" dirty="0" smtClean="0"/>
              <a:t>Father (Marshal Mathers Jr.) ran out on them</a:t>
            </a:r>
          </a:p>
          <a:p>
            <a:pPr marL="457200" indent="-457200">
              <a:buFont typeface="Wingdings" pitchFamily="2" charset="2"/>
              <a:buChar char="Ø"/>
            </a:pPr>
            <a:r>
              <a:rPr lang="en-US" sz="3200" dirty="0" smtClean="0"/>
              <a:t>Moved to Detroit, Michigan</a:t>
            </a:r>
            <a:endParaRPr lang="en-US" sz="3200" dirty="0"/>
          </a:p>
        </p:txBody>
      </p:sp>
      <p:sp>
        <p:nvSpPr>
          <p:cNvPr id="3" name="Title 2"/>
          <p:cNvSpPr>
            <a:spLocks noGrp="1"/>
          </p:cNvSpPr>
          <p:nvPr>
            <p:ph type="title"/>
          </p:nvPr>
        </p:nvSpPr>
        <p:spPr/>
        <p:txBody>
          <a:bodyPr/>
          <a:lstStyle/>
          <a:p>
            <a:pPr algn="ctr"/>
            <a:r>
              <a:rPr lang="en-US" u="sng" dirty="0" smtClean="0">
                <a:latin typeface="Vivaldi" pitchFamily="66" charset="0"/>
              </a:rPr>
              <a:t>Biography</a:t>
            </a:r>
            <a:endParaRPr lang="en-US" u="sng" dirty="0">
              <a:latin typeface="Vivaldi" pitchFamily="66"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3421" y="990599"/>
            <a:ext cx="3173108" cy="2824067"/>
          </a:xfrm>
          <a:prstGeom prst="rect">
            <a:avLst/>
          </a:prstGeom>
        </p:spPr>
      </p:pic>
      <p:pic>
        <p:nvPicPr>
          <p:cNvPr id="5" name="Picture 4"/>
          <p:cNvPicPr>
            <a:picLocks noChangeAspect="1"/>
          </p:cNvPicPr>
          <p:nvPr/>
        </p:nvPicPr>
        <p:blipFill>
          <a:blip r:embed="rId4"/>
          <a:stretch>
            <a:fillRect/>
          </a:stretch>
        </p:blipFill>
        <p:spPr>
          <a:xfrm>
            <a:off x="4567237" y="3424237"/>
            <a:ext cx="9525" cy="9525"/>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76975" y="5410200"/>
            <a:ext cx="2286000" cy="1257300"/>
          </a:xfrm>
          <a:prstGeom prst="rect">
            <a:avLst/>
          </a:prstGeom>
        </p:spPr>
      </p:pic>
      <p:sp>
        <p:nvSpPr>
          <p:cNvPr id="8" name="Oval 7"/>
          <p:cNvSpPr/>
          <p:nvPr/>
        </p:nvSpPr>
        <p:spPr>
          <a:xfrm>
            <a:off x="6096000" y="1371600"/>
            <a:ext cx="990600" cy="45720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p:cNvSpPr/>
          <p:nvPr/>
        </p:nvSpPr>
        <p:spPr>
          <a:xfrm rot="18420568">
            <a:off x="5038357" y="2390307"/>
            <a:ext cx="1748900" cy="381000"/>
          </a:xfrm>
          <a:prstGeom prs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dirty="0"/>
          </a:p>
        </p:txBody>
      </p:sp>
      <p:sp>
        <p:nvSpPr>
          <p:cNvPr id="11" name="Right Arrow 10"/>
          <p:cNvSpPr/>
          <p:nvPr/>
        </p:nvSpPr>
        <p:spPr>
          <a:xfrm>
            <a:off x="1143000" y="6038850"/>
            <a:ext cx="4953000" cy="43815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875191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Tx/>
              <a:buChar char="-"/>
            </a:pPr>
            <a:endParaRPr lang="en-US" sz="4000" dirty="0" smtClean="0">
              <a:latin typeface="Stencil" pitchFamily="82" charset="0"/>
            </a:endParaRPr>
          </a:p>
          <a:p>
            <a:pPr marL="571500" indent="-571500">
              <a:buFont typeface="Wingdings" pitchFamily="2" charset="2"/>
              <a:buChar char="Ø"/>
            </a:pPr>
            <a:r>
              <a:rPr lang="en-US" sz="3600" dirty="0" smtClean="0">
                <a:latin typeface="Stencil" pitchFamily="82" charset="0"/>
              </a:rPr>
              <a:t>Marshal Mathers</a:t>
            </a:r>
          </a:p>
          <a:p>
            <a:pPr marL="571500" indent="-571500">
              <a:buFont typeface="Wingdings" pitchFamily="2" charset="2"/>
              <a:buChar char="Ø"/>
            </a:pPr>
            <a:r>
              <a:rPr lang="en-US" sz="3600" dirty="0" smtClean="0">
                <a:latin typeface="Stencil" pitchFamily="82" charset="0"/>
              </a:rPr>
              <a:t>Slim Shady</a:t>
            </a:r>
          </a:p>
          <a:p>
            <a:pPr marL="571500" indent="-571500">
              <a:buFont typeface="Wingdings" pitchFamily="2" charset="2"/>
              <a:buChar char="Ø"/>
            </a:pPr>
            <a:r>
              <a:rPr lang="en-US" sz="3600" dirty="0">
                <a:latin typeface="Stencil" pitchFamily="82" charset="0"/>
              </a:rPr>
              <a:t>Eminem from initials (M&amp;M)</a:t>
            </a:r>
          </a:p>
          <a:p>
            <a:pPr marL="571500" indent="-571500">
              <a:buFont typeface="Wingdings" pitchFamily="2" charset="2"/>
              <a:buChar char="Ø"/>
            </a:pPr>
            <a:r>
              <a:rPr lang="en-US" sz="3600" dirty="0" smtClean="0">
                <a:latin typeface="Stencil" pitchFamily="82" charset="0"/>
              </a:rPr>
              <a:t>B-Rabbit (From Motion Picture “8 Mile”) </a:t>
            </a:r>
          </a:p>
          <a:p>
            <a:pPr marL="285750" indent="-285750">
              <a:buFontTx/>
              <a:buChar char="-"/>
            </a:pPr>
            <a:endParaRPr lang="en-US" dirty="0"/>
          </a:p>
        </p:txBody>
      </p:sp>
      <p:sp>
        <p:nvSpPr>
          <p:cNvPr id="3" name="Title 2"/>
          <p:cNvSpPr>
            <a:spLocks noGrp="1"/>
          </p:cNvSpPr>
          <p:nvPr>
            <p:ph type="title"/>
          </p:nvPr>
        </p:nvSpPr>
        <p:spPr/>
        <p:txBody>
          <a:bodyPr>
            <a:normAutofit/>
          </a:bodyPr>
          <a:lstStyle/>
          <a:p>
            <a:pPr algn="ctr"/>
            <a:r>
              <a:rPr lang="en-US" u="sng" dirty="0" smtClean="0">
                <a:latin typeface="Tempus Sans ITC" pitchFamily="82" charset="0"/>
              </a:rPr>
              <a:t>EMINEM’S NICKNAMES</a:t>
            </a:r>
            <a:endParaRPr lang="en-US" u="sng" dirty="0">
              <a:latin typeface="Tempus Sans ITC" pitchFamily="8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599247"/>
            <a:ext cx="1895281" cy="18573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62800" y="4419600"/>
            <a:ext cx="1321323" cy="2054542"/>
          </a:xfrm>
          <a:prstGeom prst="rect">
            <a:avLst/>
          </a:prstGeom>
        </p:spPr>
      </p:pic>
    </p:spTree>
    <p:extLst>
      <p:ext uri="{BB962C8B-B14F-4D97-AF65-F5344CB8AC3E}">
        <p14:creationId xmlns:p14="http://schemas.microsoft.com/office/powerpoint/2010/main" val="103437194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endParaRPr lang="en-US" sz="4000" dirty="0" smtClean="0">
              <a:latin typeface="Bradley Hand ITC" pitchFamily="66" charset="0"/>
            </a:endParaRPr>
          </a:p>
          <a:p>
            <a:pPr marL="571500" indent="-571500">
              <a:buFont typeface="Wingdings" pitchFamily="2" charset="2"/>
              <a:buChar char="Ø"/>
            </a:pPr>
            <a:r>
              <a:rPr lang="en-US" sz="4000" dirty="0" smtClean="0">
                <a:latin typeface="Bradley Hand ITC" pitchFamily="66" charset="0"/>
              </a:rPr>
              <a:t>Mother = Deborah</a:t>
            </a:r>
          </a:p>
          <a:p>
            <a:pPr marL="571500" indent="-571500">
              <a:buFont typeface="Wingdings" pitchFamily="2" charset="2"/>
              <a:buChar char="Ø"/>
            </a:pPr>
            <a:r>
              <a:rPr lang="en-US" sz="4000" dirty="0" smtClean="0">
                <a:latin typeface="Bradley Hand ITC" pitchFamily="66" charset="0"/>
              </a:rPr>
              <a:t>Father = Marshal Mather Jr.</a:t>
            </a:r>
          </a:p>
          <a:p>
            <a:pPr marL="571500" indent="-571500">
              <a:buFont typeface="Wingdings" pitchFamily="2" charset="2"/>
              <a:buChar char="Ø"/>
            </a:pPr>
            <a:r>
              <a:rPr lang="en-US" sz="4000" dirty="0" smtClean="0">
                <a:latin typeface="Bradley Hand ITC" pitchFamily="66" charset="0"/>
              </a:rPr>
              <a:t>Ex-Wife / High School Sweetheart = Kim Scott</a:t>
            </a:r>
          </a:p>
          <a:p>
            <a:pPr marL="571500" indent="-571500">
              <a:buFont typeface="Wingdings" pitchFamily="2" charset="2"/>
              <a:buChar char="Ø"/>
            </a:pPr>
            <a:r>
              <a:rPr lang="en-US" sz="4000" dirty="0" smtClean="0">
                <a:latin typeface="Bradley Hand ITC" pitchFamily="66" charset="0"/>
              </a:rPr>
              <a:t>Daughter = </a:t>
            </a:r>
            <a:r>
              <a:rPr lang="en-US" sz="4000" dirty="0">
                <a:latin typeface="Bradley Hand ITC" pitchFamily="66" charset="0"/>
              </a:rPr>
              <a:t>Hailie Jade Scott.</a:t>
            </a:r>
          </a:p>
        </p:txBody>
      </p:sp>
      <p:sp>
        <p:nvSpPr>
          <p:cNvPr id="3" name="Title 2"/>
          <p:cNvSpPr>
            <a:spLocks noGrp="1"/>
          </p:cNvSpPr>
          <p:nvPr>
            <p:ph type="title"/>
          </p:nvPr>
        </p:nvSpPr>
        <p:spPr/>
        <p:txBody>
          <a:bodyPr/>
          <a:lstStyle/>
          <a:p>
            <a:pPr algn="ctr"/>
            <a:r>
              <a:rPr lang="en-US" u="sng" dirty="0" smtClean="0"/>
              <a:t>EMINEM’S FAMILY</a:t>
            </a:r>
            <a:endParaRPr lang="en-US" u="sng"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43600" y="1341120"/>
            <a:ext cx="1128141" cy="16002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3800" y="5029200"/>
            <a:ext cx="1380871" cy="158115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605331" y="2941320"/>
            <a:ext cx="980313" cy="1581150"/>
          </a:xfrm>
          <a:prstGeom prst="rect">
            <a:avLst/>
          </a:prstGeom>
        </p:spPr>
      </p:pic>
    </p:spTree>
    <p:extLst>
      <p:ext uri="{BB962C8B-B14F-4D97-AF65-F5344CB8AC3E}">
        <p14:creationId xmlns:p14="http://schemas.microsoft.com/office/powerpoint/2010/main" val="45580704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352426" y="1463040"/>
            <a:ext cx="8029574" cy="5090160"/>
          </a:xfrm>
        </p:spPr>
        <p:txBody>
          <a:bodyPr>
            <a:normAutofit lnSpcReduction="10000"/>
          </a:bodyPr>
          <a:lstStyle/>
          <a:p>
            <a:r>
              <a:rPr lang="en-US" sz="3200" dirty="0" smtClean="0">
                <a:solidFill>
                  <a:srgbClr val="00B0F0"/>
                </a:solidFill>
              </a:rPr>
              <a:t>Early Rap Career:</a:t>
            </a:r>
          </a:p>
          <a:p>
            <a:pPr marL="457200" indent="-457200">
              <a:lnSpc>
                <a:spcPct val="250000"/>
              </a:lnSpc>
              <a:buFont typeface="Wingdings" pitchFamily="2" charset="2"/>
              <a:buChar char="Ø"/>
            </a:pPr>
            <a:r>
              <a:rPr lang="en-US" sz="2000" dirty="0" smtClean="0">
                <a:latin typeface="Aharoni" pitchFamily="2" charset="-79"/>
                <a:cs typeface="Aharoni" pitchFamily="2" charset="-79"/>
              </a:rPr>
              <a:t>Dropped out of High School in the 9</a:t>
            </a:r>
            <a:r>
              <a:rPr lang="en-US" sz="2000" baseline="30000" dirty="0" smtClean="0">
                <a:latin typeface="Aharoni" pitchFamily="2" charset="-79"/>
                <a:cs typeface="Aharoni" pitchFamily="2" charset="-79"/>
              </a:rPr>
              <a:t>th</a:t>
            </a:r>
            <a:r>
              <a:rPr lang="en-US" sz="2000" dirty="0" smtClean="0">
                <a:latin typeface="Aharoni" pitchFamily="2" charset="-79"/>
                <a:cs typeface="Aharoni" pitchFamily="2" charset="-79"/>
              </a:rPr>
              <a:t> Grade</a:t>
            </a:r>
          </a:p>
          <a:p>
            <a:pPr marL="342900" indent="-342900">
              <a:lnSpc>
                <a:spcPct val="250000"/>
              </a:lnSpc>
              <a:buFont typeface="Wingdings" pitchFamily="2" charset="2"/>
              <a:buChar char="Ø"/>
            </a:pPr>
            <a:r>
              <a:rPr lang="en-US" sz="2000" dirty="0" smtClean="0">
                <a:latin typeface="Aharoni" pitchFamily="2" charset="-79"/>
                <a:cs typeface="Aharoni" pitchFamily="2" charset="-79"/>
              </a:rPr>
              <a:t>Worked odd jobs around Detroit </a:t>
            </a:r>
          </a:p>
          <a:p>
            <a:pPr marL="342900" indent="-342900">
              <a:lnSpc>
                <a:spcPct val="250000"/>
              </a:lnSpc>
              <a:buFont typeface="Wingdings" pitchFamily="2" charset="2"/>
              <a:buChar char="Ø"/>
            </a:pPr>
            <a:r>
              <a:rPr lang="en-US" sz="2000" dirty="0" smtClean="0">
                <a:latin typeface="Aharoni" pitchFamily="2" charset="-79"/>
                <a:cs typeface="Aharoni" pitchFamily="2" charset="-79"/>
              </a:rPr>
              <a:t>In-between graveyard shifts would participate in rap battles</a:t>
            </a:r>
          </a:p>
          <a:p>
            <a:pPr marL="342900" indent="-342900">
              <a:lnSpc>
                <a:spcPct val="250000"/>
              </a:lnSpc>
              <a:buFont typeface="Wingdings" pitchFamily="2" charset="2"/>
              <a:buChar char="Ø"/>
            </a:pPr>
            <a:r>
              <a:rPr lang="en-US" sz="2000" dirty="0" smtClean="0">
                <a:latin typeface="Aharoni" pitchFamily="2" charset="-79"/>
                <a:cs typeface="Aharoni" pitchFamily="2" charset="-79"/>
              </a:rPr>
              <a:t>Discovered by NWA member Dr. Dre (</a:t>
            </a:r>
            <a:r>
              <a:rPr lang="en-US" sz="2000" dirty="0">
                <a:latin typeface="Aharoni" pitchFamily="2" charset="-79"/>
                <a:cs typeface="Aharoni" pitchFamily="2" charset="-79"/>
              </a:rPr>
              <a:t>Andre </a:t>
            </a:r>
            <a:r>
              <a:rPr lang="en-US" sz="2000" dirty="0" smtClean="0">
                <a:latin typeface="Aharoni" pitchFamily="2" charset="-79"/>
                <a:cs typeface="Aharoni" pitchFamily="2" charset="-79"/>
              </a:rPr>
              <a:t>Young)</a:t>
            </a:r>
          </a:p>
          <a:p>
            <a:pPr marL="342900" indent="-342900">
              <a:lnSpc>
                <a:spcPct val="250000"/>
              </a:lnSpc>
              <a:buFont typeface="Wingdings" pitchFamily="2" charset="2"/>
              <a:buChar char="Ø"/>
            </a:pPr>
            <a:r>
              <a:rPr lang="en-US" sz="2000" dirty="0" smtClean="0">
                <a:latin typeface="Aharoni" pitchFamily="2" charset="-79"/>
                <a:cs typeface="Aharoni" pitchFamily="2" charset="-79"/>
              </a:rPr>
              <a:t>First solo album </a:t>
            </a:r>
            <a:r>
              <a:rPr lang="en-US" sz="2000" dirty="0">
                <a:latin typeface="Aharoni" pitchFamily="2" charset="-79"/>
                <a:cs typeface="Aharoni" pitchFamily="2" charset="-79"/>
              </a:rPr>
              <a:t>was released February 23, 1999 </a:t>
            </a:r>
            <a:endParaRPr lang="en-US" sz="2000" dirty="0" smtClean="0">
              <a:latin typeface="Aharoni" pitchFamily="2" charset="-79"/>
              <a:cs typeface="Aharoni" pitchFamily="2" charset="-79"/>
            </a:endParaRPr>
          </a:p>
          <a:p>
            <a:pPr marL="342900" indent="-342900">
              <a:buFontTx/>
              <a:buChar char="-"/>
            </a:pPr>
            <a:endParaRPr lang="en-US" sz="2000" dirty="0" smtClean="0"/>
          </a:p>
          <a:p>
            <a:pPr marL="342900" indent="-342900">
              <a:buFontTx/>
              <a:buChar char="-"/>
            </a:pPr>
            <a:endParaRPr lang="en-US" sz="2000" dirty="0">
              <a:solidFill>
                <a:srgbClr val="00B0F0"/>
              </a:solidFill>
              <a:latin typeface="Baskerville Old Face" pitchFamily="18" charset="0"/>
            </a:endParaRPr>
          </a:p>
        </p:txBody>
      </p:sp>
      <p:sp>
        <p:nvSpPr>
          <p:cNvPr id="3" name="Title 2"/>
          <p:cNvSpPr>
            <a:spLocks noGrp="1"/>
          </p:cNvSpPr>
          <p:nvPr>
            <p:ph type="title"/>
          </p:nvPr>
        </p:nvSpPr>
        <p:spPr/>
        <p:txBody>
          <a:bodyPr/>
          <a:lstStyle/>
          <a:p>
            <a:pPr algn="ctr"/>
            <a:r>
              <a:rPr lang="en-US" u="sng" dirty="0" smtClean="0">
                <a:latin typeface="Vivaldi" pitchFamily="66" charset="0"/>
              </a:rPr>
              <a:t>Biography Continued…</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3210" y="838200"/>
            <a:ext cx="2495550" cy="1813433"/>
          </a:xfrm>
          <a:prstGeom prst="rect">
            <a:avLst/>
          </a:prstGeom>
        </p:spPr>
      </p:pic>
      <p:sp>
        <p:nvSpPr>
          <p:cNvPr id="5" name="&quot;No&quot; Symbol 4"/>
          <p:cNvSpPr/>
          <p:nvPr/>
        </p:nvSpPr>
        <p:spPr>
          <a:xfrm>
            <a:off x="7257097" y="1310640"/>
            <a:ext cx="1247775" cy="1310513"/>
          </a:xfrm>
          <a:prstGeom prst="noSmoking">
            <a:avLst/>
          </a:prstGeom>
          <a:solidFill>
            <a:srgbClr val="FF0000"/>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10481" y="2895600"/>
            <a:ext cx="2770503" cy="123907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7096" y="4876800"/>
            <a:ext cx="1758315" cy="1791653"/>
          </a:xfrm>
          <a:prstGeom prst="rect">
            <a:avLst/>
          </a:prstGeom>
        </p:spPr>
      </p:pic>
    </p:spTree>
    <p:extLst>
      <p:ext uri="{BB962C8B-B14F-4D97-AF65-F5344CB8AC3E}">
        <p14:creationId xmlns:p14="http://schemas.microsoft.com/office/powerpoint/2010/main" val="184454622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numCol="2"/>
          <a:lstStyle/>
          <a:p>
            <a:r>
              <a:rPr lang="en-US" dirty="0" smtClean="0"/>
              <a:t>Rap Albums:</a:t>
            </a:r>
          </a:p>
          <a:p>
            <a:endParaRPr lang="en-US" dirty="0"/>
          </a:p>
          <a:p>
            <a:r>
              <a:rPr lang="en-US" dirty="0" smtClean="0">
                <a:solidFill>
                  <a:srgbClr val="00B0F0"/>
                </a:solidFill>
              </a:rPr>
              <a:t>-   Slim Shady LP                                               </a:t>
            </a:r>
          </a:p>
          <a:p>
            <a:r>
              <a:rPr lang="en-US" i="1" dirty="0" smtClean="0"/>
              <a:t>(</a:t>
            </a:r>
            <a:r>
              <a:rPr lang="en-US" i="1" dirty="0"/>
              <a:t>Released: February 23, </a:t>
            </a:r>
            <a:r>
              <a:rPr lang="en-US" i="1" dirty="0" smtClean="0"/>
              <a:t>1999)</a:t>
            </a:r>
          </a:p>
          <a:p>
            <a:r>
              <a:rPr lang="en-US" i="1" dirty="0" smtClean="0">
                <a:solidFill>
                  <a:srgbClr val="00B0F0"/>
                </a:solidFill>
              </a:rPr>
              <a:t>-   The Marshal Mathers LP</a:t>
            </a:r>
          </a:p>
          <a:p>
            <a:r>
              <a:rPr lang="en-US" i="1" dirty="0" smtClean="0"/>
              <a:t>(</a:t>
            </a:r>
            <a:r>
              <a:rPr lang="en-US" i="1" dirty="0"/>
              <a:t>Released: May 23, </a:t>
            </a:r>
            <a:r>
              <a:rPr lang="en-US" i="1" dirty="0" smtClean="0"/>
              <a:t>2000)</a:t>
            </a:r>
          </a:p>
          <a:p>
            <a:r>
              <a:rPr lang="en-US" dirty="0" smtClean="0">
                <a:solidFill>
                  <a:srgbClr val="00B0F0"/>
                </a:solidFill>
              </a:rPr>
              <a:t>-   The Eminem Show*</a:t>
            </a:r>
          </a:p>
          <a:p>
            <a:r>
              <a:rPr lang="en-US" i="1" dirty="0" smtClean="0"/>
              <a:t>(</a:t>
            </a:r>
            <a:r>
              <a:rPr lang="en-US" i="1" dirty="0"/>
              <a:t>Released: May 26, </a:t>
            </a:r>
            <a:r>
              <a:rPr lang="en-US" i="1" dirty="0" smtClean="0"/>
              <a:t>2002)</a:t>
            </a:r>
          </a:p>
          <a:p>
            <a:r>
              <a:rPr lang="en-US" i="1" dirty="0" smtClean="0">
                <a:solidFill>
                  <a:srgbClr val="00B0F0"/>
                </a:solidFill>
              </a:rPr>
              <a:t>-   Encore*     </a:t>
            </a:r>
          </a:p>
          <a:p>
            <a:r>
              <a:rPr lang="en-US" i="1" dirty="0" smtClean="0"/>
              <a:t>(</a:t>
            </a:r>
            <a:r>
              <a:rPr lang="en-US" i="1" dirty="0"/>
              <a:t>Released: November 16, </a:t>
            </a:r>
            <a:r>
              <a:rPr lang="en-US" i="1" dirty="0" smtClean="0"/>
              <a:t>2004)</a:t>
            </a:r>
          </a:p>
          <a:p>
            <a:pPr marL="285750" indent="-285750">
              <a:buFontTx/>
              <a:buChar char="-"/>
            </a:pPr>
            <a:endParaRPr lang="en-US" i="1" dirty="0" smtClean="0"/>
          </a:p>
          <a:p>
            <a:pPr marL="285750" indent="-285750">
              <a:buFontTx/>
              <a:buChar char="-"/>
            </a:pPr>
            <a:endParaRPr lang="en-US" i="1" dirty="0"/>
          </a:p>
          <a:p>
            <a:pPr marL="285750" indent="-285750">
              <a:buFontTx/>
              <a:buChar char="-"/>
            </a:pPr>
            <a:endParaRPr lang="en-US" i="1" dirty="0" smtClean="0"/>
          </a:p>
          <a:p>
            <a:r>
              <a:rPr lang="en-US" i="1" dirty="0" smtClean="0">
                <a:solidFill>
                  <a:srgbClr val="00B0F0"/>
                </a:solidFill>
              </a:rPr>
              <a:t>            -   Relapse*</a:t>
            </a:r>
          </a:p>
          <a:p>
            <a:r>
              <a:rPr lang="en-US" i="1" dirty="0" smtClean="0"/>
              <a:t>                 (</a:t>
            </a:r>
            <a:r>
              <a:rPr lang="en-US" dirty="0"/>
              <a:t>Released: May 15, </a:t>
            </a:r>
            <a:r>
              <a:rPr lang="en-US" dirty="0" smtClean="0"/>
              <a:t>2009)</a:t>
            </a:r>
          </a:p>
          <a:p>
            <a:r>
              <a:rPr lang="en-US" i="1" dirty="0" smtClean="0">
                <a:solidFill>
                  <a:srgbClr val="00B0F0"/>
                </a:solidFill>
              </a:rPr>
              <a:t>            -   Recovery*</a:t>
            </a:r>
          </a:p>
          <a:p>
            <a:r>
              <a:rPr lang="en-US" i="1" dirty="0" smtClean="0"/>
              <a:t>                 (</a:t>
            </a:r>
            <a:r>
              <a:rPr lang="en-US" dirty="0"/>
              <a:t>Released: June 18, </a:t>
            </a:r>
            <a:r>
              <a:rPr lang="en-US" dirty="0" smtClean="0"/>
              <a:t>2010)</a:t>
            </a:r>
          </a:p>
          <a:p>
            <a:endParaRPr lang="en-US" i="1" dirty="0"/>
          </a:p>
          <a:p>
            <a:r>
              <a:rPr lang="en-US" b="1" i="1" dirty="0" smtClean="0">
                <a:solidFill>
                  <a:srgbClr val="00B0F0"/>
                </a:solidFill>
              </a:rPr>
              <a:t>                 * Co-produced albums under                     	record company “Shady 	Records”</a:t>
            </a:r>
            <a:endParaRPr lang="en-US" b="1" i="1" dirty="0">
              <a:solidFill>
                <a:srgbClr val="00B0F0"/>
              </a:solidFill>
            </a:endParaRPr>
          </a:p>
        </p:txBody>
      </p:sp>
      <p:sp>
        <p:nvSpPr>
          <p:cNvPr id="3" name="Title 2"/>
          <p:cNvSpPr>
            <a:spLocks noGrp="1"/>
          </p:cNvSpPr>
          <p:nvPr>
            <p:ph type="title"/>
          </p:nvPr>
        </p:nvSpPr>
        <p:spPr/>
        <p:txBody>
          <a:bodyPr/>
          <a:lstStyle/>
          <a:p>
            <a:pPr algn="ctr"/>
            <a:r>
              <a:rPr lang="en-US" dirty="0" smtClean="0">
                <a:latin typeface="Vivaldi" pitchFamily="66" charset="0"/>
              </a:rPr>
              <a:t>Solo Albums</a:t>
            </a:r>
            <a:endParaRPr lang="en-US" dirty="0">
              <a:latin typeface="Vivaldi" pitchFamily="66"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5257800"/>
            <a:ext cx="2164404" cy="135636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500531" y="1295400"/>
            <a:ext cx="1200150" cy="118814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41046" y="2590800"/>
            <a:ext cx="1319119" cy="1319119"/>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43300" y="3879439"/>
            <a:ext cx="1276350" cy="1276350"/>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81400" y="5196840"/>
            <a:ext cx="1200151" cy="1200151"/>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33120" y="1889474"/>
            <a:ext cx="1250109" cy="1139476"/>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633120" y="3250359"/>
            <a:ext cx="1250109" cy="1250109"/>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584960" y="286702"/>
            <a:ext cx="1344930" cy="1008698"/>
          </a:xfrm>
          <a:prstGeom prst="rect">
            <a:avLst/>
          </a:prstGeom>
        </p:spPr>
      </p:pic>
      <p:pic>
        <p:nvPicPr>
          <p:cNvPr id="13" name="Picture 1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516880" y="286703"/>
            <a:ext cx="1417320" cy="1062990"/>
          </a:xfrm>
          <a:prstGeom prst="rect">
            <a:avLst/>
          </a:prstGeom>
        </p:spPr>
      </p:pic>
    </p:spTree>
    <p:extLst>
      <p:ext uri="{BB962C8B-B14F-4D97-AF65-F5344CB8AC3E}">
        <p14:creationId xmlns:p14="http://schemas.microsoft.com/office/powerpoint/2010/main" val="1851977594"/>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numCol="2">
            <a:normAutofit fontScale="25000" lnSpcReduction="20000"/>
          </a:bodyPr>
          <a:lstStyle/>
          <a:p>
            <a:pPr marL="1143000" indent="-1143000">
              <a:lnSpc>
                <a:spcPct val="120000"/>
              </a:lnSpc>
              <a:buFont typeface="Wingdings" pitchFamily="2" charset="2"/>
              <a:buChar char="Ø"/>
            </a:pPr>
            <a:r>
              <a:rPr lang="en-US" sz="7200" dirty="0" smtClean="0"/>
              <a:t>Xzibit – Restless (2001)</a:t>
            </a:r>
          </a:p>
          <a:p>
            <a:pPr marL="1143000" indent="-1143000">
              <a:lnSpc>
                <a:spcPct val="120000"/>
              </a:lnSpc>
              <a:buFont typeface="Wingdings" pitchFamily="2" charset="2"/>
              <a:buChar char="Ø"/>
            </a:pPr>
            <a:r>
              <a:rPr lang="en-US" sz="7200" dirty="0" smtClean="0"/>
              <a:t>Jay-Z – Blueprint (2001)</a:t>
            </a:r>
          </a:p>
          <a:p>
            <a:pPr marL="1143000" indent="-1143000">
              <a:lnSpc>
                <a:spcPct val="120000"/>
              </a:lnSpc>
              <a:buFont typeface="Wingdings" pitchFamily="2" charset="2"/>
              <a:buChar char="Ø"/>
            </a:pPr>
            <a:r>
              <a:rPr lang="en-US" sz="7200" dirty="0" smtClean="0"/>
              <a:t>D12 – Devil’s Night (2001)</a:t>
            </a:r>
          </a:p>
          <a:p>
            <a:pPr marL="1143000" indent="-1143000">
              <a:lnSpc>
                <a:spcPct val="120000"/>
              </a:lnSpc>
              <a:buFont typeface="Wingdings" pitchFamily="2" charset="2"/>
              <a:buChar char="Ø"/>
            </a:pPr>
            <a:r>
              <a:rPr lang="en-US" sz="7200" dirty="0" smtClean="0"/>
              <a:t>Nas – God’s Son (2002)</a:t>
            </a:r>
          </a:p>
          <a:p>
            <a:pPr marL="1143000" indent="-1143000">
              <a:lnSpc>
                <a:spcPct val="120000"/>
              </a:lnSpc>
              <a:buFont typeface="Wingdings" pitchFamily="2" charset="2"/>
              <a:buChar char="Ø"/>
            </a:pPr>
            <a:r>
              <a:rPr lang="en-US" sz="7200" dirty="0" smtClean="0"/>
              <a:t>50 Cent – Get Rich Or Die Tryin’ (2003)</a:t>
            </a:r>
          </a:p>
          <a:p>
            <a:pPr marL="1143000" indent="-1143000">
              <a:lnSpc>
                <a:spcPct val="120000"/>
              </a:lnSpc>
              <a:buFont typeface="Wingdings" pitchFamily="2" charset="2"/>
              <a:buChar char="Ø"/>
            </a:pPr>
            <a:r>
              <a:rPr lang="en-US" sz="7200" dirty="0" smtClean="0"/>
              <a:t>2Pac – Tupac: Resurrection (2003)</a:t>
            </a:r>
          </a:p>
          <a:p>
            <a:pPr marL="1143000" indent="-1143000">
              <a:lnSpc>
                <a:spcPct val="120000"/>
              </a:lnSpc>
              <a:buFont typeface="Wingdings" pitchFamily="2" charset="2"/>
              <a:buChar char="Ø"/>
            </a:pPr>
            <a:r>
              <a:rPr lang="en-US" sz="7200" dirty="0" smtClean="0"/>
              <a:t>G-Unit – Beg For Mercy (2003)</a:t>
            </a:r>
          </a:p>
          <a:p>
            <a:pPr marL="1143000" indent="-1143000">
              <a:lnSpc>
                <a:spcPct val="120000"/>
              </a:lnSpc>
              <a:buFont typeface="Wingdings" pitchFamily="2" charset="2"/>
              <a:buChar char="Ø"/>
            </a:pPr>
            <a:r>
              <a:rPr lang="en-US" sz="7200" dirty="0" smtClean="0"/>
              <a:t>Obie Trice – Cheers (2003)</a:t>
            </a:r>
          </a:p>
          <a:p>
            <a:pPr marL="1143000" indent="-1143000">
              <a:lnSpc>
                <a:spcPct val="120000"/>
              </a:lnSpc>
              <a:buFont typeface="Wingdings" pitchFamily="2" charset="2"/>
              <a:buChar char="Ø"/>
            </a:pPr>
            <a:r>
              <a:rPr lang="en-US" sz="7200" dirty="0" smtClean="0"/>
              <a:t>2Pac – Loyal To The Game (2004)</a:t>
            </a:r>
          </a:p>
          <a:p>
            <a:pPr marL="1143000" indent="-1143000">
              <a:buFont typeface="Wingdings" pitchFamily="2" charset="2"/>
              <a:buChar char="Ø"/>
            </a:pPr>
            <a:endParaRPr lang="en-US" sz="7200" dirty="0"/>
          </a:p>
          <a:p>
            <a:pPr marL="1143000" indent="-1143000">
              <a:buFont typeface="Wingdings" pitchFamily="2" charset="2"/>
              <a:buChar char="Ø"/>
            </a:pPr>
            <a:endParaRPr lang="en-US" sz="7200" dirty="0" smtClean="0"/>
          </a:p>
          <a:p>
            <a:pPr marL="1143000" indent="-1143000">
              <a:buFont typeface="Wingdings" pitchFamily="2" charset="2"/>
              <a:buChar char="Ø"/>
            </a:pPr>
            <a:endParaRPr lang="en-US" sz="7200" dirty="0"/>
          </a:p>
          <a:p>
            <a:pPr marL="1143000" indent="-1143000">
              <a:buFont typeface="Wingdings" pitchFamily="2" charset="2"/>
              <a:buChar char="Ø"/>
            </a:pPr>
            <a:endParaRPr lang="en-US" sz="7200" dirty="0" smtClean="0"/>
          </a:p>
          <a:p>
            <a:pPr marL="1143000" indent="-1143000">
              <a:buFont typeface="Wingdings" pitchFamily="2" charset="2"/>
              <a:buChar char="Ø"/>
            </a:pPr>
            <a:r>
              <a:rPr lang="en-US" sz="7200" dirty="0" smtClean="0"/>
              <a:t>D12 – D12 World (2004)</a:t>
            </a:r>
          </a:p>
          <a:p>
            <a:pPr marL="1143000" indent="-1143000" algn="just">
              <a:buFont typeface="Wingdings" pitchFamily="2" charset="2"/>
              <a:buChar char="Ø"/>
            </a:pPr>
            <a:r>
              <a:rPr lang="en-US" sz="7200" dirty="0" smtClean="0"/>
              <a:t>50 Cent – The Massacre (2005)</a:t>
            </a:r>
          </a:p>
          <a:p>
            <a:pPr marL="1143000" indent="-1143000" algn="just">
              <a:buFont typeface="Wingdings" pitchFamily="2" charset="2"/>
              <a:buChar char="Ø"/>
            </a:pPr>
            <a:r>
              <a:rPr lang="en-US" sz="7200" dirty="0" smtClean="0"/>
              <a:t>The Notorious B.I.G. – Duets: The Final Chapter (2005)</a:t>
            </a:r>
          </a:p>
          <a:p>
            <a:pPr marL="1143000" indent="-1143000" algn="just">
              <a:buFont typeface="Wingdings" pitchFamily="2" charset="2"/>
              <a:buChar char="Ø"/>
            </a:pPr>
            <a:r>
              <a:rPr lang="en-US" sz="7200" dirty="0" smtClean="0"/>
              <a:t>The Game – The Documentary (2005)</a:t>
            </a:r>
          </a:p>
          <a:p>
            <a:pPr marL="1143000" indent="-1143000" algn="just">
              <a:buFont typeface="Wingdings" pitchFamily="2" charset="2"/>
              <a:buChar char="Ø"/>
            </a:pPr>
            <a:r>
              <a:rPr lang="en-US" sz="7200" dirty="0" smtClean="0"/>
              <a:t>T.I. – T.I. Vs. T.I.P. (2007)</a:t>
            </a:r>
          </a:p>
          <a:p>
            <a:pPr marL="1143000" indent="-1143000" algn="just">
              <a:buFont typeface="Wingdings" pitchFamily="2" charset="2"/>
              <a:buChar char="Ø"/>
            </a:pPr>
            <a:endParaRPr lang="en-US" sz="7200" dirty="0" smtClean="0"/>
          </a:p>
          <a:p>
            <a:pPr marL="1143000" indent="-1143000" algn="just">
              <a:buFont typeface="Wingdings" pitchFamily="2" charset="2"/>
              <a:buChar char="Ø"/>
            </a:pPr>
            <a:endParaRPr lang="en-US" sz="7200" dirty="0" smtClean="0"/>
          </a:p>
          <a:p>
            <a:pPr marL="1143000" indent="-1143000">
              <a:buFont typeface="Wingdings" pitchFamily="2" charset="2"/>
              <a:buChar char="Ø"/>
            </a:pPr>
            <a:endParaRPr lang="en-US" sz="7200" dirty="0"/>
          </a:p>
          <a:p>
            <a:endParaRPr lang="en-US" sz="7200" dirty="0"/>
          </a:p>
          <a:p>
            <a:endParaRPr lang="en-US" sz="6200" dirty="0" smtClean="0"/>
          </a:p>
          <a:p>
            <a:endParaRPr lang="en-US" sz="2900" dirty="0"/>
          </a:p>
          <a:p>
            <a:endParaRPr lang="en-US" sz="2900" dirty="0" smtClean="0"/>
          </a:p>
          <a:p>
            <a:endParaRPr lang="en-US" sz="2900" dirty="0" smtClean="0"/>
          </a:p>
          <a:p>
            <a:endParaRPr lang="en-US" sz="2900" dirty="0" smtClean="0"/>
          </a:p>
          <a:p>
            <a:endParaRPr lang="en-US" sz="2900" dirty="0" smtClean="0"/>
          </a:p>
          <a:p>
            <a:endParaRPr lang="en-US" dirty="0"/>
          </a:p>
        </p:txBody>
      </p:sp>
      <p:sp>
        <p:nvSpPr>
          <p:cNvPr id="3" name="Title 2"/>
          <p:cNvSpPr>
            <a:spLocks noGrp="1"/>
          </p:cNvSpPr>
          <p:nvPr>
            <p:ph type="title"/>
          </p:nvPr>
        </p:nvSpPr>
        <p:spPr/>
        <p:txBody>
          <a:bodyPr>
            <a:normAutofit/>
          </a:bodyPr>
          <a:lstStyle/>
          <a:p>
            <a:pPr algn="ctr"/>
            <a:r>
              <a:rPr lang="en-US" sz="3200" u="sng" dirty="0" smtClean="0">
                <a:latin typeface="+mn-lt"/>
              </a:rPr>
              <a:t>Other Rap Albums Produced By Eminem</a:t>
            </a:r>
            <a:endParaRPr lang="en-US" sz="3200" u="sng" dirty="0">
              <a:latin typeface="+mn-l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4876800"/>
            <a:ext cx="1905000" cy="1651000"/>
          </a:xfrm>
          <a:prstGeom prst="rect">
            <a:avLst/>
          </a:prstGeom>
        </p:spPr>
      </p:pic>
    </p:spTree>
    <p:extLst>
      <p:ext uri="{BB962C8B-B14F-4D97-AF65-F5344CB8AC3E}">
        <p14:creationId xmlns:p14="http://schemas.microsoft.com/office/powerpoint/2010/main" val="306541717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normAutofit/>
          </a:bodyPr>
          <a:lstStyle/>
          <a:p>
            <a:pPr marL="285750" indent="-285750">
              <a:buFont typeface="Wingdings" pitchFamily="2" charset="2"/>
              <a:buChar char="Ø"/>
            </a:pPr>
            <a:r>
              <a:rPr lang="en-US" sz="2400" dirty="0" smtClean="0">
                <a:latin typeface="Ravie" pitchFamily="82" charset="0"/>
              </a:rPr>
              <a:t>Dr. Dre </a:t>
            </a:r>
          </a:p>
          <a:p>
            <a:pPr marL="285750" indent="-285750">
              <a:buFont typeface="Wingdings" pitchFamily="2" charset="2"/>
              <a:buChar char="Ø"/>
            </a:pPr>
            <a:endParaRPr lang="en-US" sz="2400" dirty="0">
              <a:latin typeface="Ravie" pitchFamily="82" charset="0"/>
            </a:endParaRPr>
          </a:p>
          <a:p>
            <a:pPr marL="285750" indent="-285750">
              <a:buFont typeface="Wingdings" pitchFamily="2" charset="2"/>
              <a:buChar char="Ø"/>
            </a:pPr>
            <a:r>
              <a:rPr lang="en-US" sz="2400" dirty="0" smtClean="0">
                <a:latin typeface="Ravie" pitchFamily="82" charset="0"/>
              </a:rPr>
              <a:t>D12</a:t>
            </a:r>
          </a:p>
          <a:p>
            <a:pPr marL="285750" indent="-285750">
              <a:buFont typeface="Wingdings" pitchFamily="2" charset="2"/>
              <a:buChar char="Ø"/>
            </a:pPr>
            <a:endParaRPr lang="en-US" sz="2400" dirty="0">
              <a:latin typeface="Ravie" pitchFamily="82" charset="0"/>
            </a:endParaRPr>
          </a:p>
          <a:p>
            <a:pPr marL="285750" indent="-285750">
              <a:buFont typeface="Wingdings" pitchFamily="2" charset="2"/>
              <a:buChar char="Ø"/>
            </a:pPr>
            <a:r>
              <a:rPr lang="en-US" sz="2400" dirty="0" smtClean="0">
                <a:latin typeface="Ravie" pitchFamily="82" charset="0"/>
              </a:rPr>
              <a:t>Obie Trice</a:t>
            </a:r>
          </a:p>
          <a:p>
            <a:endParaRPr lang="en-US" sz="2400" dirty="0">
              <a:latin typeface="Ravie" pitchFamily="82" charset="0"/>
            </a:endParaRPr>
          </a:p>
          <a:p>
            <a:pPr marL="285750" indent="-285750">
              <a:buFont typeface="Wingdings" pitchFamily="2" charset="2"/>
              <a:buChar char="Ø"/>
            </a:pPr>
            <a:r>
              <a:rPr lang="en-US" sz="2400" dirty="0" smtClean="0">
                <a:latin typeface="Ravie" pitchFamily="82" charset="0"/>
              </a:rPr>
              <a:t>50 Cent</a:t>
            </a:r>
          </a:p>
          <a:p>
            <a:pPr marL="285750" indent="-285750">
              <a:buFont typeface="Wingdings" pitchFamily="2" charset="2"/>
              <a:buChar char="Ø"/>
            </a:pPr>
            <a:endParaRPr lang="en-US" sz="2400" dirty="0">
              <a:latin typeface="Ravie" pitchFamily="82" charset="0"/>
            </a:endParaRPr>
          </a:p>
          <a:p>
            <a:pPr marL="285750" indent="-285750">
              <a:buFont typeface="Wingdings" pitchFamily="2" charset="2"/>
              <a:buChar char="Ø"/>
            </a:pPr>
            <a:r>
              <a:rPr lang="en-US" sz="2400" dirty="0" smtClean="0">
                <a:latin typeface="Ravie" pitchFamily="82" charset="0"/>
              </a:rPr>
              <a:t>Royce  5’9</a:t>
            </a:r>
            <a:endParaRPr lang="en-US" sz="2400" dirty="0">
              <a:latin typeface="Ravie" pitchFamily="82" charset="0"/>
            </a:endParaRPr>
          </a:p>
        </p:txBody>
      </p:sp>
      <p:sp>
        <p:nvSpPr>
          <p:cNvPr id="3" name="Title 2"/>
          <p:cNvSpPr>
            <a:spLocks noGrp="1"/>
          </p:cNvSpPr>
          <p:nvPr>
            <p:ph type="title"/>
          </p:nvPr>
        </p:nvSpPr>
        <p:spPr/>
        <p:txBody>
          <a:bodyPr/>
          <a:lstStyle/>
          <a:p>
            <a:pPr algn="ctr"/>
            <a:r>
              <a:rPr lang="en-US" b="1" u="sng" dirty="0" smtClean="0">
                <a:latin typeface="Vivaldi" pitchFamily="66" charset="0"/>
              </a:rPr>
              <a:t>Rap Artist’s  Linked To Eminem</a:t>
            </a:r>
            <a:endParaRPr lang="en-US" b="1" u="sng" dirty="0">
              <a:latin typeface="Vivaldi" pitchFamily="66"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1219200"/>
            <a:ext cx="1352550" cy="184438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6200" y="1687830"/>
            <a:ext cx="1363726" cy="1859626"/>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62600" y="2156633"/>
            <a:ext cx="1905000" cy="190500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20313" y="5181600"/>
            <a:ext cx="2857500" cy="1533525"/>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033260" y="4267200"/>
            <a:ext cx="2057400" cy="2221230"/>
          </a:xfrm>
          <a:prstGeom prst="rect">
            <a:avLst/>
          </a:prstGeom>
        </p:spPr>
      </p:pic>
      <p:cxnSp>
        <p:nvCxnSpPr>
          <p:cNvPr id="10" name="Straight Arrow Connector 9"/>
          <p:cNvCxnSpPr/>
          <p:nvPr/>
        </p:nvCxnSpPr>
        <p:spPr>
          <a:xfrm>
            <a:off x="533400" y="2156633"/>
            <a:ext cx="1524000"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13" name="Straight Arrow Connector 12"/>
          <p:cNvCxnSpPr/>
          <p:nvPr/>
        </p:nvCxnSpPr>
        <p:spPr>
          <a:xfrm>
            <a:off x="609600" y="3352800"/>
            <a:ext cx="29107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42112" y="4061633"/>
            <a:ext cx="464032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2590800" y="4724400"/>
            <a:ext cx="426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914400" y="6324600"/>
            <a:ext cx="2286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303614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426</TotalTime>
  <Words>1856</Words>
  <Application>Microsoft Office PowerPoint</Application>
  <PresentationFormat>On-screen Show (4:3)</PresentationFormat>
  <Paragraphs>224</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Mylar</vt:lpstr>
      <vt:lpstr>Marshal Mathers III</vt:lpstr>
      <vt:lpstr>Biography</vt:lpstr>
      <vt:lpstr>Biography</vt:lpstr>
      <vt:lpstr>EMINEM’S NICKNAMES</vt:lpstr>
      <vt:lpstr>EMINEM’S FAMILY</vt:lpstr>
      <vt:lpstr>Biography Continued…</vt:lpstr>
      <vt:lpstr>Solo Albums</vt:lpstr>
      <vt:lpstr>Other Rap Albums Produced By Eminem</vt:lpstr>
      <vt:lpstr>Rap Artist’s  Linked To Eminem</vt:lpstr>
      <vt:lpstr>Composition History  &amp; Listening Guide </vt:lpstr>
      <vt:lpstr>Stan (6:43) </vt:lpstr>
      <vt:lpstr>Stan Listening Guide 1 </vt:lpstr>
      <vt:lpstr>Stan Listening Guide 2</vt:lpstr>
      <vt:lpstr>Cleaning Out My Closet (4:57) </vt:lpstr>
      <vt:lpstr>Cleaning Out My Closet Listening Guide 1 </vt:lpstr>
      <vt:lpstr>Cleaning Out My Closet Listening Guide 2</vt:lpstr>
      <vt:lpstr>       Lose Yourself (5:20) </vt:lpstr>
      <vt:lpstr>Lose Yourself Listening Guide 1 </vt:lpstr>
      <vt:lpstr>Lose Yourself Listening Guide 2</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EricRCurtis</dc:creator>
  <cp:lastModifiedBy>EricRCurtis</cp:lastModifiedBy>
  <cp:revision>60</cp:revision>
  <dcterms:created xsi:type="dcterms:W3CDTF">2013-03-12T03:52:26Z</dcterms:created>
  <dcterms:modified xsi:type="dcterms:W3CDTF">2013-03-18T06:15:04Z</dcterms:modified>
</cp:coreProperties>
</file>